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  <p:sldMasterId id="2147483676" r:id="rId2"/>
    <p:sldMasterId id="2147483662" r:id="rId3"/>
  </p:sldMasterIdLst>
  <p:notesMasterIdLst>
    <p:notesMasterId r:id="rId45"/>
  </p:notesMasterIdLst>
  <p:sldIdLst>
    <p:sldId id="256" r:id="rId4"/>
    <p:sldId id="257" r:id="rId5"/>
    <p:sldId id="260" r:id="rId6"/>
    <p:sldId id="291" r:id="rId7"/>
    <p:sldId id="292" r:id="rId8"/>
    <p:sldId id="261" r:id="rId9"/>
    <p:sldId id="263" r:id="rId10"/>
    <p:sldId id="264" r:id="rId11"/>
    <p:sldId id="266" r:id="rId12"/>
    <p:sldId id="267" r:id="rId13"/>
    <p:sldId id="268" r:id="rId14"/>
    <p:sldId id="269" r:id="rId15"/>
    <p:sldId id="301" r:id="rId16"/>
    <p:sldId id="270" r:id="rId17"/>
    <p:sldId id="274" r:id="rId18"/>
    <p:sldId id="298" r:id="rId19"/>
    <p:sldId id="299" r:id="rId20"/>
    <p:sldId id="271" r:id="rId21"/>
    <p:sldId id="272" r:id="rId22"/>
    <p:sldId id="275" r:id="rId23"/>
    <p:sldId id="277" r:id="rId24"/>
    <p:sldId id="294" r:id="rId25"/>
    <p:sldId id="302" r:id="rId26"/>
    <p:sldId id="305" r:id="rId27"/>
    <p:sldId id="303" r:id="rId28"/>
    <p:sldId id="279" r:id="rId29"/>
    <p:sldId id="280" r:id="rId30"/>
    <p:sldId id="297" r:id="rId31"/>
    <p:sldId id="282" r:id="rId32"/>
    <p:sldId id="283" r:id="rId33"/>
    <p:sldId id="284" r:id="rId34"/>
    <p:sldId id="285" r:id="rId35"/>
    <p:sldId id="310" r:id="rId36"/>
    <p:sldId id="286" r:id="rId37"/>
    <p:sldId id="287" r:id="rId38"/>
    <p:sldId id="288" r:id="rId39"/>
    <p:sldId id="281" r:id="rId40"/>
    <p:sldId id="307" r:id="rId41"/>
    <p:sldId id="306" r:id="rId42"/>
    <p:sldId id="308" r:id="rId43"/>
    <p:sldId id="309" r:id="rId44"/>
  </p:sldIdLst>
  <p:sldSz cx="9144000" cy="6858000" type="screen4x3"/>
  <p:notesSz cx="6858000" cy="9144000"/>
  <p:defaultTextStyle>
    <a:defPPr>
      <a:defRPr lang="en-US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82" autoAdjust="0"/>
  </p:normalViewPr>
  <p:slideViewPr>
    <p:cSldViewPr>
      <p:cViewPr varScale="1">
        <p:scale>
          <a:sx n="74" d="100"/>
          <a:sy n="74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00" d="100"/>
          <a:sy n="100" d="100"/>
        </p:scale>
        <p:origin x="-2016" y="223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Mengistu%20Alemayehu1\mengstu-lab\Runoff\Livestock%20Science\Stocking%20rate%20chart%20figure%20-for%20defence%20to%20include%20stocking%20rate.xls" TargetMode="External"/><Relationship Id="rId1" Type="http://schemas.openxmlformats.org/officeDocument/2006/relationships/image" Target="../media/image3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Documents%20and%20Settings\Mengistu%20Alemayehu1\mengstu-lab\Runoff\sediment%20and%20runoff%20relationship%20on%20rainfall%20basi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7.678647388904003E-2"/>
          <c:y val="4.6018978396931184E-2"/>
          <c:w val="0.68205923612996922"/>
          <c:h val="0.82561174461428177"/>
        </c:manualLayout>
      </c:layout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Stocking density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8100000" scaled="1"/>
              <a:tileRect/>
            </a:gradFill>
          </c:spPr>
          <c:cat>
            <c:strRef>
              <c:f>Sheet1!$B$1:$D$2</c:f>
              <c:strCache>
                <c:ptCount val="3"/>
                <c:pt idx="0">
                  <c:v>Restricted communal</c:v>
                </c:pt>
                <c:pt idx="1">
                  <c:v>private holding</c:v>
                </c:pt>
                <c:pt idx="2">
                  <c:v>Freely open communal 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11.2</c:v>
                </c:pt>
                <c:pt idx="1">
                  <c:v>16.3</c:v>
                </c:pt>
                <c:pt idx="2" formatCode="0.0">
                  <c:v>24.5</c:v>
                </c:pt>
              </c:numCache>
            </c:numRef>
          </c:val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Carrying capacity</c:v>
                </c:pt>
              </c:strCache>
            </c:strRef>
          </c:tx>
          <c:spPr>
            <a:gradFill>
              <a:gsLst>
                <a:gs pos="0">
                  <a:srgbClr val="00B05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2700000" scaled="0"/>
            </a:gradFill>
          </c:spPr>
          <c:invertIfNegative val="1"/>
          <c:cat>
            <c:strRef>
              <c:f>Sheet1!$B$1:$D$2</c:f>
              <c:strCache>
                <c:ptCount val="3"/>
                <c:pt idx="0">
                  <c:v>Restricted communal</c:v>
                </c:pt>
                <c:pt idx="1">
                  <c:v>private holding</c:v>
                </c:pt>
                <c:pt idx="2">
                  <c:v>Freely open communal 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3.02</c:v>
                </c:pt>
                <c:pt idx="1">
                  <c:v>3.56</c:v>
                </c:pt>
                <c:pt idx="2">
                  <c:v>1.2</c:v>
                </c:pt>
              </c:numCache>
            </c:numRef>
          </c:val>
        </c:ser>
        <c:gapWidth val="300"/>
        <c:axId val="142303616"/>
        <c:axId val="142305536"/>
      </c:barChart>
      <c:lineChart>
        <c:grouping val="standard"/>
        <c:ser>
          <c:idx val="1"/>
          <c:order val="1"/>
          <c:tx>
            <c:strRef>
              <c:f>Sheet1!$A$4</c:f>
              <c:strCache>
                <c:ptCount val="1"/>
                <c:pt idx="0">
                  <c:v>Stoking rate </c:v>
                </c:pt>
              </c:strCache>
            </c:strRef>
          </c:tx>
          <c:marker>
            <c:symbol val="none"/>
          </c:marker>
          <c:cat>
            <c:strRef>
              <c:f>Sheet1!$B$1:$D$2</c:f>
              <c:strCache>
                <c:ptCount val="3"/>
                <c:pt idx="0">
                  <c:v>Restricted communal</c:v>
                </c:pt>
                <c:pt idx="1">
                  <c:v>private holding</c:v>
                </c:pt>
                <c:pt idx="2">
                  <c:v>Freely open communal 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5.6</c:v>
                </c:pt>
                <c:pt idx="2">
                  <c:v>18.100000000000001</c:v>
                </c:pt>
              </c:numCache>
            </c:numRef>
          </c:val>
        </c:ser>
        <c:marker val="1"/>
        <c:axId val="142303616"/>
        <c:axId val="142305536"/>
      </c:lineChart>
      <c:lineChart>
        <c:grouping val="standard"/>
        <c:ser>
          <c:idx val="3"/>
          <c:order val="3"/>
          <c:tx>
            <c:strRef>
              <c:f>Sheet1!$A$6</c:f>
              <c:strCache>
                <c:ptCount val="1"/>
                <c:pt idx="0">
                  <c:v>biomass removed by livestock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none"/>
          </c:marker>
          <c:cat>
            <c:strRef>
              <c:f>Sheet1!$B$1:$D$2</c:f>
              <c:strCache>
                <c:ptCount val="3"/>
                <c:pt idx="0">
                  <c:v>Restricted communal</c:v>
                </c:pt>
                <c:pt idx="1">
                  <c:v>private holding</c:v>
                </c:pt>
                <c:pt idx="2">
                  <c:v>Freely open communal 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1.56</c:v>
                </c:pt>
                <c:pt idx="1">
                  <c:v>2.3199999999999967</c:v>
                </c:pt>
                <c:pt idx="2">
                  <c:v>2.16</c:v>
                </c:pt>
              </c:numCache>
            </c:numRef>
          </c:val>
        </c:ser>
        <c:marker val="1"/>
        <c:axId val="142313344"/>
        <c:axId val="142311808"/>
      </c:lineChart>
      <c:catAx>
        <c:axId val="1423036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GLM type</a:t>
                </a:r>
              </a:p>
            </c:rich>
          </c:tx>
          <c:layout>
            <c:manualLayout>
              <c:xMode val="edge"/>
              <c:yMode val="edge"/>
              <c:x val="0.37884333423839262"/>
              <c:y val="0.93769917221886023"/>
            </c:manualLayout>
          </c:layout>
        </c:title>
        <c:majorTickMark val="none"/>
        <c:tickLblPos val="nextTo"/>
        <c:crossAx val="142305536"/>
        <c:crosses val="autoZero"/>
        <c:auto val="1"/>
        <c:lblAlgn val="ctr"/>
        <c:lblOffset val="100"/>
      </c:catAx>
      <c:valAx>
        <c:axId val="14230553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Stocking rate (TLU/ha)</a:t>
                </a:r>
              </a:p>
            </c:rich>
          </c:tx>
          <c:layout>
            <c:manualLayout>
              <c:xMode val="edge"/>
              <c:yMode val="edge"/>
              <c:x val="1.149425287356322E-2"/>
              <c:y val="0.28859698537140865"/>
            </c:manualLayout>
          </c:layout>
        </c:title>
        <c:numFmt formatCode="General" sourceLinked="1"/>
        <c:tickLblPos val="nextTo"/>
        <c:crossAx val="142303616"/>
        <c:crosses val="autoZero"/>
        <c:crossBetween val="between"/>
      </c:valAx>
      <c:valAx>
        <c:axId val="142311808"/>
        <c:scaling>
          <c:orientation val="minMax"/>
        </c:scaling>
        <c:axPos val="r"/>
        <c:numFmt formatCode="General" sourceLinked="1"/>
        <c:tickLblPos val="nextTo"/>
        <c:crossAx val="142313344"/>
        <c:crosses val="max"/>
        <c:crossBetween val="between"/>
      </c:valAx>
      <c:catAx>
        <c:axId val="142313344"/>
        <c:scaling>
          <c:orientation val="minMax"/>
        </c:scaling>
        <c:delete val="1"/>
        <c:axPos val="b"/>
        <c:tickLblPos val="none"/>
        <c:crossAx val="142311808"/>
        <c:crosses val="autoZero"/>
        <c:auto val="1"/>
        <c:lblAlgn val="ctr"/>
        <c:lblOffset val="100"/>
      </c:cat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r"/>
      <c:layout>
        <c:manualLayout>
          <c:xMode val="edge"/>
          <c:yMode val="edge"/>
          <c:x val="0.80955007240474264"/>
          <c:y val="1.774405095701358E-2"/>
          <c:w val="0.19044992759525814"/>
          <c:h val="0.32094778314424577"/>
        </c:manualLayout>
      </c:layout>
    </c:legend>
    <c:plotVisOnly val="1"/>
    <c:dispBlanksAs val="gap"/>
  </c:chart>
  <c:txPr>
    <a:bodyPr/>
    <a:lstStyle/>
    <a:p>
      <a:pPr>
        <a:defRPr sz="1400"/>
      </a:pPr>
      <a:endParaRPr lang="en-US"/>
    </a:p>
  </c:tx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132384413486778"/>
          <c:y val="2.8252405949256338E-2"/>
          <c:w val="0.7507962850797496"/>
          <c:h val="0.77148527267425504"/>
        </c:manualLayout>
      </c:layout>
      <c:scatterChart>
        <c:scatterStyle val="lineMarker"/>
        <c:ser>
          <c:idx val="0"/>
          <c:order val="0"/>
          <c:tx>
            <c:strRef>
              <c:f>Sheet1!$F$2</c:f>
              <c:strCache>
                <c:ptCount val="1"/>
                <c:pt idx="0">
                  <c:v>y</c:v>
                </c:pt>
              </c:strCache>
            </c:strRef>
          </c:tx>
          <c:spPr>
            <a:ln w="28575">
              <a:noFill/>
            </a:ln>
          </c:spPr>
          <c:trendline>
            <c:trendlineType val="poly"/>
            <c:order val="2"/>
            <c:dispRSqr val="1"/>
            <c:dispEq val="1"/>
            <c:trendlineLbl>
              <c:layout>
                <c:manualLayout>
                  <c:x val="-0.15383748906386907"/>
                  <c:y val="-1.7056722076407124E-2"/>
                </c:manualLayout>
              </c:layout>
              <c:numFmt formatCode="General" sourceLinked="0"/>
            </c:trendlineLbl>
          </c:trendline>
          <c:xVal>
            <c:numRef>
              <c:f>Sheet1!$D$3:$D$46</c:f>
              <c:numCache>
                <c:formatCode>General</c:formatCode>
                <c:ptCount val="44"/>
                <c:pt idx="0">
                  <c:v>1.6701999999999999</c:v>
                </c:pt>
                <c:pt idx="1">
                  <c:v>0.91610000000000003</c:v>
                </c:pt>
                <c:pt idx="2">
                  <c:v>3.7921</c:v>
                </c:pt>
                <c:pt idx="3">
                  <c:v>8.4342999999999986</c:v>
                </c:pt>
                <c:pt idx="4">
                  <c:v>3.4500999999999977</c:v>
                </c:pt>
                <c:pt idx="5">
                  <c:v>1.8888</c:v>
                </c:pt>
                <c:pt idx="6">
                  <c:v>8.0051000000000005</c:v>
                </c:pt>
                <c:pt idx="7">
                  <c:v>2.2856000000000001</c:v>
                </c:pt>
                <c:pt idx="8">
                  <c:v>3.5171999999999999</c:v>
                </c:pt>
                <c:pt idx="9">
                  <c:v>6.8163</c:v>
                </c:pt>
                <c:pt idx="10">
                  <c:v>2.5552999999999977</c:v>
                </c:pt>
                <c:pt idx="11">
                  <c:v>8.594199999999999</c:v>
                </c:pt>
                <c:pt idx="12">
                  <c:v>15.6015</c:v>
                </c:pt>
                <c:pt idx="13">
                  <c:v>1.9978999999999996</c:v>
                </c:pt>
                <c:pt idx="14">
                  <c:v>5.3178999999999945</c:v>
                </c:pt>
                <c:pt idx="15">
                  <c:v>4.3344999999999985</c:v>
                </c:pt>
                <c:pt idx="16">
                  <c:v>0.94040000000000001</c:v>
                </c:pt>
                <c:pt idx="17">
                  <c:v>4.4391000000000034</c:v>
                </c:pt>
                <c:pt idx="18">
                  <c:v>3.3701999999999988</c:v>
                </c:pt>
                <c:pt idx="19">
                  <c:v>2.6848999999999998</c:v>
                </c:pt>
                <c:pt idx="20">
                  <c:v>2.3099999999999987</c:v>
                </c:pt>
                <c:pt idx="21">
                  <c:v>1.8791</c:v>
                </c:pt>
                <c:pt idx="22">
                  <c:v>6.9344999999999999</c:v>
                </c:pt>
                <c:pt idx="23">
                  <c:v>2.5011000000000001</c:v>
                </c:pt>
                <c:pt idx="24">
                  <c:v>0.94290000000000063</c:v>
                </c:pt>
                <c:pt idx="25">
                  <c:v>3.2149000000000001</c:v>
                </c:pt>
                <c:pt idx="26">
                  <c:v>4.6417000000000002</c:v>
                </c:pt>
                <c:pt idx="27">
                  <c:v>3.8233000000000001</c:v>
                </c:pt>
                <c:pt idx="28">
                  <c:v>3.5617000000000001</c:v>
                </c:pt>
                <c:pt idx="29">
                  <c:v>2.3637999999999999</c:v>
                </c:pt>
                <c:pt idx="30">
                  <c:v>14.912400000000074</c:v>
                </c:pt>
                <c:pt idx="31">
                  <c:v>14.190300000000001</c:v>
                </c:pt>
                <c:pt idx="32">
                  <c:v>5.2880000000000003</c:v>
                </c:pt>
                <c:pt idx="33">
                  <c:v>2.7808000000000002</c:v>
                </c:pt>
                <c:pt idx="34">
                  <c:v>12.7774</c:v>
                </c:pt>
                <c:pt idx="35">
                  <c:v>2.4007000000000001</c:v>
                </c:pt>
                <c:pt idx="36">
                  <c:v>2.7123999999999997</c:v>
                </c:pt>
                <c:pt idx="37">
                  <c:v>4.077</c:v>
                </c:pt>
                <c:pt idx="38">
                  <c:v>4.5057999999999998</c:v>
                </c:pt>
                <c:pt idx="39">
                  <c:v>2.4068999999999967</c:v>
                </c:pt>
                <c:pt idx="40">
                  <c:v>5.0207999999999995</c:v>
                </c:pt>
                <c:pt idx="41">
                  <c:v>1.5965</c:v>
                </c:pt>
                <c:pt idx="42">
                  <c:v>3.1193</c:v>
                </c:pt>
                <c:pt idx="43">
                  <c:v>3.2165999999999997</c:v>
                </c:pt>
              </c:numCache>
            </c:numRef>
          </c:xVal>
          <c:yVal>
            <c:numRef>
              <c:f>Sheet1!$F$3:$F$46</c:f>
              <c:numCache>
                <c:formatCode>General</c:formatCode>
                <c:ptCount val="44"/>
                <c:pt idx="0">
                  <c:v>8.3000000000000226E-2</c:v>
                </c:pt>
                <c:pt idx="1">
                  <c:v>2.2300000000000014E-2</c:v>
                </c:pt>
                <c:pt idx="2">
                  <c:v>0.24500000000000041</c:v>
                </c:pt>
                <c:pt idx="3">
                  <c:v>0.69100000000000061</c:v>
                </c:pt>
                <c:pt idx="4">
                  <c:v>0.14900000000000024</c:v>
                </c:pt>
                <c:pt idx="5">
                  <c:v>6.2000000000000104E-2</c:v>
                </c:pt>
                <c:pt idx="6">
                  <c:v>0.25800000000000001</c:v>
                </c:pt>
                <c:pt idx="7">
                  <c:v>9.2000000000000026E-2</c:v>
                </c:pt>
                <c:pt idx="8">
                  <c:v>0.2</c:v>
                </c:pt>
                <c:pt idx="9">
                  <c:v>0.45900000000000002</c:v>
                </c:pt>
                <c:pt idx="10">
                  <c:v>0.11899999999999998</c:v>
                </c:pt>
                <c:pt idx="11">
                  <c:v>0.56100000000000005</c:v>
                </c:pt>
                <c:pt idx="12">
                  <c:v>0.84600000000000064</c:v>
                </c:pt>
                <c:pt idx="13">
                  <c:v>5.5000000000000084E-2</c:v>
                </c:pt>
                <c:pt idx="14">
                  <c:v>0.50800000000000001</c:v>
                </c:pt>
                <c:pt idx="15">
                  <c:v>0.30700000000000038</c:v>
                </c:pt>
                <c:pt idx="16">
                  <c:v>8.0000000000000227E-3</c:v>
                </c:pt>
                <c:pt idx="17">
                  <c:v>0.33300000000000307</c:v>
                </c:pt>
                <c:pt idx="18">
                  <c:v>0.15600000000000044</c:v>
                </c:pt>
                <c:pt idx="19">
                  <c:v>8.9000000000000204E-2</c:v>
                </c:pt>
                <c:pt idx="20">
                  <c:v>6.0000000000000039E-2</c:v>
                </c:pt>
                <c:pt idx="21">
                  <c:v>3.8000000000000013E-2</c:v>
                </c:pt>
                <c:pt idx="22">
                  <c:v>0.6800000000000006</c:v>
                </c:pt>
                <c:pt idx="23">
                  <c:v>5.4000000000000034E-2</c:v>
                </c:pt>
                <c:pt idx="24">
                  <c:v>1.0999999999999998E-2</c:v>
                </c:pt>
                <c:pt idx="25">
                  <c:v>0.129</c:v>
                </c:pt>
                <c:pt idx="26">
                  <c:v>0.28700000000000031</c:v>
                </c:pt>
                <c:pt idx="27">
                  <c:v>0.16000000000000006</c:v>
                </c:pt>
                <c:pt idx="28">
                  <c:v>0.13600000000000001</c:v>
                </c:pt>
                <c:pt idx="29">
                  <c:v>4.8000000000000029E-2</c:v>
                </c:pt>
                <c:pt idx="30">
                  <c:v>0.86300000000000165</c:v>
                </c:pt>
                <c:pt idx="31">
                  <c:v>0.68300000000000061</c:v>
                </c:pt>
                <c:pt idx="32">
                  <c:v>0.30500000000000038</c:v>
                </c:pt>
                <c:pt idx="33">
                  <c:v>5.9000000000000434E-2</c:v>
                </c:pt>
                <c:pt idx="34">
                  <c:v>0.79400000000000004</c:v>
                </c:pt>
                <c:pt idx="35">
                  <c:v>3.5000000000000045E-2</c:v>
                </c:pt>
                <c:pt idx="36">
                  <c:v>5.0000000000000031E-2</c:v>
                </c:pt>
                <c:pt idx="37">
                  <c:v>0.10500000000000002</c:v>
                </c:pt>
                <c:pt idx="38">
                  <c:v>0.126</c:v>
                </c:pt>
                <c:pt idx="39">
                  <c:v>2.9000000000000015E-2</c:v>
                </c:pt>
                <c:pt idx="40">
                  <c:v>0.11899999999999998</c:v>
                </c:pt>
                <c:pt idx="41">
                  <c:v>1.6000000000000021E-2</c:v>
                </c:pt>
                <c:pt idx="42">
                  <c:v>3.4000000000000002E-2</c:v>
                </c:pt>
                <c:pt idx="43">
                  <c:v>5.0000000000000031E-2</c:v>
                </c:pt>
              </c:numCache>
            </c:numRef>
          </c:yVal>
        </c:ser>
        <c:axId val="142498048"/>
        <c:axId val="142504320"/>
      </c:scatterChart>
      <c:valAx>
        <c:axId val="1424980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Run off, mm</a:t>
                </a:r>
              </a:p>
            </c:rich>
          </c:tx>
          <c:layout>
            <c:manualLayout>
              <c:xMode val="edge"/>
              <c:yMode val="edge"/>
              <c:x val="0.50024624526100858"/>
              <c:y val="0.91474365704286964"/>
            </c:manualLayout>
          </c:layout>
        </c:title>
        <c:numFmt formatCode="General" sourceLinked="1"/>
        <c:tickLblPos val="nextTo"/>
        <c:crossAx val="142504320"/>
        <c:crosses val="autoZero"/>
        <c:crossBetween val="midCat"/>
      </c:valAx>
      <c:valAx>
        <c:axId val="142504320"/>
        <c:scaling>
          <c:orientation val="minMax"/>
          <c:min val="0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Soil loss, ton/ha</a:t>
                </a:r>
              </a:p>
            </c:rich>
          </c:tx>
          <c:layout>
            <c:manualLayout>
              <c:xMode val="edge"/>
              <c:yMode val="edge"/>
              <c:x val="8.1032553222513834E-2"/>
              <c:y val="0.27192067658209662"/>
            </c:manualLayout>
          </c:layout>
        </c:title>
        <c:numFmt formatCode="General" sourceLinked="1"/>
        <c:tickLblPos val="nextTo"/>
        <c:crossAx val="142498048"/>
        <c:crosses val="autoZero"/>
        <c:crossBetween val="midCat"/>
      </c:valAx>
    </c:plotArea>
    <c:plotVisOnly val="1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en-US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D7C4A8-9368-4A25-B5B0-8377DCACA61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B2997C-0C14-430C-A42D-67B9EDC06D15}">
      <dgm:prSet phldrT="[Text]" custT="1"/>
      <dgm:spPr/>
      <dgm:t>
        <a:bodyPr/>
        <a:lstStyle/>
        <a:p>
          <a:r>
            <a:rPr lang="en-US" sz="2400" dirty="0" smtClean="0"/>
            <a:t>Rugged mass of mountains  covering  40% of the country’s  land area</a:t>
          </a:r>
          <a:endParaRPr lang="en-US" sz="2400" dirty="0"/>
        </a:p>
      </dgm:t>
    </dgm:pt>
    <dgm:pt modelId="{E831FB98-3159-428B-B6D4-FEFE117AF507}" type="parTrans" cxnId="{AAE0E2B4-6665-4F99-B5D5-BFB2210979E8}">
      <dgm:prSet/>
      <dgm:spPr/>
      <dgm:t>
        <a:bodyPr/>
        <a:lstStyle/>
        <a:p>
          <a:endParaRPr lang="en-US" sz="2400"/>
        </a:p>
      </dgm:t>
    </dgm:pt>
    <dgm:pt modelId="{3C4B4BD3-040B-408B-B553-E46DA5B45483}" type="sibTrans" cxnId="{AAE0E2B4-6665-4F99-B5D5-BFB2210979E8}">
      <dgm:prSet/>
      <dgm:spPr/>
      <dgm:t>
        <a:bodyPr/>
        <a:lstStyle/>
        <a:p>
          <a:endParaRPr lang="en-US" sz="2400"/>
        </a:p>
      </dgm:t>
    </dgm:pt>
    <dgm:pt modelId="{87133060-F6FE-4679-8774-AB99FD6C8846}">
      <dgm:prSet phldrT="[Text]" custT="1"/>
      <dgm:spPr/>
      <dgm:t>
        <a:bodyPr/>
        <a:lstStyle/>
        <a:p>
          <a:r>
            <a:rPr lang="en-US" sz="2400" dirty="0" smtClean="0"/>
            <a:t>Have moderate temp. and adequate rainfall</a:t>
          </a:r>
          <a:endParaRPr lang="en-US" sz="2400" dirty="0"/>
        </a:p>
      </dgm:t>
    </dgm:pt>
    <dgm:pt modelId="{1F8EC6B0-4123-476D-B2BC-1F5088DE99AC}" type="parTrans" cxnId="{29084A60-0ACB-4103-ABF2-AAB8EFD7A42A}">
      <dgm:prSet/>
      <dgm:spPr/>
      <dgm:t>
        <a:bodyPr/>
        <a:lstStyle/>
        <a:p>
          <a:endParaRPr lang="en-US" sz="2400"/>
        </a:p>
      </dgm:t>
    </dgm:pt>
    <dgm:pt modelId="{D5778599-5CF7-4127-B9AE-2FC98E28D51E}" type="sibTrans" cxnId="{29084A60-0ACB-4103-ABF2-AAB8EFD7A42A}">
      <dgm:prSet/>
      <dgm:spPr/>
      <dgm:t>
        <a:bodyPr/>
        <a:lstStyle/>
        <a:p>
          <a:endParaRPr lang="en-US" sz="2400"/>
        </a:p>
      </dgm:t>
    </dgm:pt>
    <dgm:pt modelId="{41BB16D3-F031-49DB-9402-14AEC4AC8F7F}">
      <dgm:prSet phldrT="[Text]" custT="1"/>
      <dgm:spPr/>
      <dgm:t>
        <a:bodyPr/>
        <a:lstStyle/>
        <a:p>
          <a:r>
            <a:rPr lang="en-US" sz="2400" dirty="0" smtClean="0"/>
            <a:t>80% of the human &amp;  78%  of the livestock population  of the country concentrate here</a:t>
          </a:r>
        </a:p>
      </dgm:t>
    </dgm:pt>
    <dgm:pt modelId="{5379F709-4720-48B5-B40D-0F8B3EB5D2CE}" type="parTrans" cxnId="{202074B1-D1B1-4B37-99B7-8BC8A9031411}">
      <dgm:prSet/>
      <dgm:spPr/>
      <dgm:t>
        <a:bodyPr/>
        <a:lstStyle/>
        <a:p>
          <a:endParaRPr lang="en-US" sz="2400"/>
        </a:p>
      </dgm:t>
    </dgm:pt>
    <dgm:pt modelId="{82A924FC-9580-431B-93B8-D1F841DD1563}" type="sibTrans" cxnId="{202074B1-D1B1-4B37-99B7-8BC8A9031411}">
      <dgm:prSet/>
      <dgm:spPr/>
      <dgm:t>
        <a:bodyPr/>
        <a:lstStyle/>
        <a:p>
          <a:endParaRPr lang="en-US" sz="2400"/>
        </a:p>
      </dgm:t>
    </dgm:pt>
    <dgm:pt modelId="{D69D0CA2-6DCD-4ECC-9A4F-6474DFDBD364}" type="pres">
      <dgm:prSet presAssocID="{00D7C4A8-9368-4A25-B5B0-8377DCACA6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7306A7-A34D-4BBF-B7FC-8FDE708ECBF9}" type="pres">
      <dgm:prSet presAssocID="{BEB2997C-0C14-430C-A42D-67B9EDC06D15}" presName="parentLin" presStyleCnt="0"/>
      <dgm:spPr/>
    </dgm:pt>
    <dgm:pt modelId="{29831B39-D8A0-45A1-A393-3FDF26E5E773}" type="pres">
      <dgm:prSet presAssocID="{BEB2997C-0C14-430C-A42D-67B9EDC06D15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ABFF272-B0FB-41E3-A5E5-204EB8AE6E13}" type="pres">
      <dgm:prSet presAssocID="{BEB2997C-0C14-430C-A42D-67B9EDC06D15}" presName="parentText" presStyleLbl="node1" presStyleIdx="0" presStyleCnt="3" custScaleX="136443" custScaleY="1310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4EA617-8626-4ACC-B7A1-3E3BEA5FE842}" type="pres">
      <dgm:prSet presAssocID="{BEB2997C-0C14-430C-A42D-67B9EDC06D15}" presName="negativeSpace" presStyleCnt="0"/>
      <dgm:spPr/>
    </dgm:pt>
    <dgm:pt modelId="{1B671E3C-66C6-4305-BD76-32B5DEA3916A}" type="pres">
      <dgm:prSet presAssocID="{BEB2997C-0C14-430C-A42D-67B9EDC06D15}" presName="childText" presStyleLbl="conFgAcc1" presStyleIdx="0" presStyleCnt="3">
        <dgm:presLayoutVars>
          <dgm:bulletEnabled val="1"/>
        </dgm:presLayoutVars>
      </dgm:prSet>
      <dgm:spPr/>
    </dgm:pt>
    <dgm:pt modelId="{4768BB43-BDD4-407C-AE2D-131E9414292B}" type="pres">
      <dgm:prSet presAssocID="{3C4B4BD3-040B-408B-B553-E46DA5B45483}" presName="spaceBetweenRectangles" presStyleCnt="0"/>
      <dgm:spPr/>
    </dgm:pt>
    <dgm:pt modelId="{7116A87B-28FF-4B76-AD82-B9441FE453F1}" type="pres">
      <dgm:prSet presAssocID="{87133060-F6FE-4679-8774-AB99FD6C8846}" presName="parentLin" presStyleCnt="0"/>
      <dgm:spPr/>
    </dgm:pt>
    <dgm:pt modelId="{B3B6575D-643C-45C7-BA50-2C9E25BEB1BE}" type="pres">
      <dgm:prSet presAssocID="{87133060-F6FE-4679-8774-AB99FD6C884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CDBB8FC-2041-47A8-AFE6-104999BD7832}" type="pres">
      <dgm:prSet presAssocID="{87133060-F6FE-4679-8774-AB99FD6C8846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C27714-5F9E-4946-9103-0A3F234DD9B3}" type="pres">
      <dgm:prSet presAssocID="{87133060-F6FE-4679-8774-AB99FD6C8846}" presName="negativeSpace" presStyleCnt="0"/>
      <dgm:spPr/>
    </dgm:pt>
    <dgm:pt modelId="{C7A268F8-17FE-40EE-8065-C3EE837A3B5C}" type="pres">
      <dgm:prSet presAssocID="{87133060-F6FE-4679-8774-AB99FD6C8846}" presName="childText" presStyleLbl="conFgAcc1" presStyleIdx="1" presStyleCnt="3">
        <dgm:presLayoutVars>
          <dgm:bulletEnabled val="1"/>
        </dgm:presLayoutVars>
      </dgm:prSet>
      <dgm:spPr/>
    </dgm:pt>
    <dgm:pt modelId="{788F9B8F-DEDA-4FF7-B499-32ED66E80F7D}" type="pres">
      <dgm:prSet presAssocID="{D5778599-5CF7-4127-B9AE-2FC98E28D51E}" presName="spaceBetweenRectangles" presStyleCnt="0"/>
      <dgm:spPr/>
    </dgm:pt>
    <dgm:pt modelId="{9B4A59B5-FA27-4E02-8614-491779F18BF4}" type="pres">
      <dgm:prSet presAssocID="{41BB16D3-F031-49DB-9402-14AEC4AC8F7F}" presName="parentLin" presStyleCnt="0"/>
      <dgm:spPr/>
    </dgm:pt>
    <dgm:pt modelId="{1CE6C3BE-A9BE-42CD-A504-93243EFA6701}" type="pres">
      <dgm:prSet presAssocID="{41BB16D3-F031-49DB-9402-14AEC4AC8F7F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5E724EFD-61C2-4385-A534-336A206B423F}" type="pres">
      <dgm:prSet presAssocID="{41BB16D3-F031-49DB-9402-14AEC4AC8F7F}" presName="parentText" presStyleLbl="node1" presStyleIdx="2" presStyleCnt="3" custScaleX="149055" custScaleY="1631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9BEBD6-F622-45B0-83C9-620104BAFCAF}" type="pres">
      <dgm:prSet presAssocID="{41BB16D3-F031-49DB-9402-14AEC4AC8F7F}" presName="negativeSpace" presStyleCnt="0"/>
      <dgm:spPr/>
    </dgm:pt>
    <dgm:pt modelId="{9AA7D0BA-65DA-41C0-8F12-41FE147BE318}" type="pres">
      <dgm:prSet presAssocID="{41BB16D3-F031-49DB-9402-14AEC4AC8F7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9084A60-0ACB-4103-ABF2-AAB8EFD7A42A}" srcId="{00D7C4A8-9368-4A25-B5B0-8377DCACA614}" destId="{87133060-F6FE-4679-8774-AB99FD6C8846}" srcOrd="1" destOrd="0" parTransId="{1F8EC6B0-4123-476D-B2BC-1F5088DE99AC}" sibTransId="{D5778599-5CF7-4127-B9AE-2FC98E28D51E}"/>
    <dgm:cxn modelId="{BC51E9D7-D816-426E-AAE0-02FF16FB5E51}" type="presOf" srcId="{41BB16D3-F031-49DB-9402-14AEC4AC8F7F}" destId="{5E724EFD-61C2-4385-A534-336A206B423F}" srcOrd="1" destOrd="0" presId="urn:microsoft.com/office/officeart/2005/8/layout/list1"/>
    <dgm:cxn modelId="{4D990A89-8DBE-43FB-8B15-B40937F7EE5F}" type="presOf" srcId="{87133060-F6FE-4679-8774-AB99FD6C8846}" destId="{4CDBB8FC-2041-47A8-AFE6-104999BD7832}" srcOrd="1" destOrd="0" presId="urn:microsoft.com/office/officeart/2005/8/layout/list1"/>
    <dgm:cxn modelId="{972C8EC4-C41C-493C-8C5C-2C4120154E69}" type="presOf" srcId="{41BB16D3-F031-49DB-9402-14AEC4AC8F7F}" destId="{1CE6C3BE-A9BE-42CD-A504-93243EFA6701}" srcOrd="0" destOrd="0" presId="urn:microsoft.com/office/officeart/2005/8/layout/list1"/>
    <dgm:cxn modelId="{AAE0E2B4-6665-4F99-B5D5-BFB2210979E8}" srcId="{00D7C4A8-9368-4A25-B5B0-8377DCACA614}" destId="{BEB2997C-0C14-430C-A42D-67B9EDC06D15}" srcOrd="0" destOrd="0" parTransId="{E831FB98-3159-428B-B6D4-FEFE117AF507}" sibTransId="{3C4B4BD3-040B-408B-B553-E46DA5B45483}"/>
    <dgm:cxn modelId="{904F2021-72D1-4A0B-8897-EFF302D5F2BA}" type="presOf" srcId="{00D7C4A8-9368-4A25-B5B0-8377DCACA614}" destId="{D69D0CA2-6DCD-4ECC-9A4F-6474DFDBD364}" srcOrd="0" destOrd="0" presId="urn:microsoft.com/office/officeart/2005/8/layout/list1"/>
    <dgm:cxn modelId="{F1B509CA-BB4F-49CE-A535-71E6B016F9D1}" type="presOf" srcId="{BEB2997C-0C14-430C-A42D-67B9EDC06D15}" destId="{29831B39-D8A0-45A1-A393-3FDF26E5E773}" srcOrd="0" destOrd="0" presId="urn:microsoft.com/office/officeart/2005/8/layout/list1"/>
    <dgm:cxn modelId="{5716D86E-1597-4357-AA1C-8B8157B81D70}" type="presOf" srcId="{BEB2997C-0C14-430C-A42D-67B9EDC06D15}" destId="{BABFF272-B0FB-41E3-A5E5-204EB8AE6E13}" srcOrd="1" destOrd="0" presId="urn:microsoft.com/office/officeart/2005/8/layout/list1"/>
    <dgm:cxn modelId="{202074B1-D1B1-4B37-99B7-8BC8A9031411}" srcId="{00D7C4A8-9368-4A25-B5B0-8377DCACA614}" destId="{41BB16D3-F031-49DB-9402-14AEC4AC8F7F}" srcOrd="2" destOrd="0" parTransId="{5379F709-4720-48B5-B40D-0F8B3EB5D2CE}" sibTransId="{82A924FC-9580-431B-93B8-D1F841DD1563}"/>
    <dgm:cxn modelId="{E329CDC7-8F27-4E07-B39D-A431845AE2C0}" type="presOf" srcId="{87133060-F6FE-4679-8774-AB99FD6C8846}" destId="{B3B6575D-643C-45C7-BA50-2C9E25BEB1BE}" srcOrd="0" destOrd="0" presId="urn:microsoft.com/office/officeart/2005/8/layout/list1"/>
    <dgm:cxn modelId="{3604C83E-6D96-4491-861C-3951D4CFFA08}" type="presParOf" srcId="{D69D0CA2-6DCD-4ECC-9A4F-6474DFDBD364}" destId="{917306A7-A34D-4BBF-B7FC-8FDE708ECBF9}" srcOrd="0" destOrd="0" presId="urn:microsoft.com/office/officeart/2005/8/layout/list1"/>
    <dgm:cxn modelId="{6303B64F-8D49-441B-BCB7-E9A83E95A6CE}" type="presParOf" srcId="{917306A7-A34D-4BBF-B7FC-8FDE708ECBF9}" destId="{29831B39-D8A0-45A1-A393-3FDF26E5E773}" srcOrd="0" destOrd="0" presId="urn:microsoft.com/office/officeart/2005/8/layout/list1"/>
    <dgm:cxn modelId="{A2AD9CAE-A905-42DB-A66B-A526590A8E9A}" type="presParOf" srcId="{917306A7-A34D-4BBF-B7FC-8FDE708ECBF9}" destId="{BABFF272-B0FB-41E3-A5E5-204EB8AE6E13}" srcOrd="1" destOrd="0" presId="urn:microsoft.com/office/officeart/2005/8/layout/list1"/>
    <dgm:cxn modelId="{78A90EB0-4F1F-456C-ACD8-BE2AE501ECA1}" type="presParOf" srcId="{D69D0CA2-6DCD-4ECC-9A4F-6474DFDBD364}" destId="{564EA617-8626-4ACC-B7A1-3E3BEA5FE842}" srcOrd="1" destOrd="0" presId="urn:microsoft.com/office/officeart/2005/8/layout/list1"/>
    <dgm:cxn modelId="{D6F03B5B-3244-4A47-ABF3-D1300AF9E308}" type="presParOf" srcId="{D69D0CA2-6DCD-4ECC-9A4F-6474DFDBD364}" destId="{1B671E3C-66C6-4305-BD76-32B5DEA3916A}" srcOrd="2" destOrd="0" presId="urn:microsoft.com/office/officeart/2005/8/layout/list1"/>
    <dgm:cxn modelId="{D3154CD4-4ECC-4A92-A40F-9E39A5E4A9D4}" type="presParOf" srcId="{D69D0CA2-6DCD-4ECC-9A4F-6474DFDBD364}" destId="{4768BB43-BDD4-407C-AE2D-131E9414292B}" srcOrd="3" destOrd="0" presId="urn:microsoft.com/office/officeart/2005/8/layout/list1"/>
    <dgm:cxn modelId="{22ADE8FD-FCA3-4F63-B324-D5A9A7A441C9}" type="presParOf" srcId="{D69D0CA2-6DCD-4ECC-9A4F-6474DFDBD364}" destId="{7116A87B-28FF-4B76-AD82-B9441FE453F1}" srcOrd="4" destOrd="0" presId="urn:microsoft.com/office/officeart/2005/8/layout/list1"/>
    <dgm:cxn modelId="{7479A1CC-BCB4-4935-94BF-9615F38BCF27}" type="presParOf" srcId="{7116A87B-28FF-4B76-AD82-B9441FE453F1}" destId="{B3B6575D-643C-45C7-BA50-2C9E25BEB1BE}" srcOrd="0" destOrd="0" presId="urn:microsoft.com/office/officeart/2005/8/layout/list1"/>
    <dgm:cxn modelId="{3E9564D1-56C3-49CD-B941-771A7BE39490}" type="presParOf" srcId="{7116A87B-28FF-4B76-AD82-B9441FE453F1}" destId="{4CDBB8FC-2041-47A8-AFE6-104999BD7832}" srcOrd="1" destOrd="0" presId="urn:microsoft.com/office/officeart/2005/8/layout/list1"/>
    <dgm:cxn modelId="{761D5D64-FA1F-4A09-97BC-EC456EF9C703}" type="presParOf" srcId="{D69D0CA2-6DCD-4ECC-9A4F-6474DFDBD364}" destId="{F7C27714-5F9E-4946-9103-0A3F234DD9B3}" srcOrd="5" destOrd="0" presId="urn:microsoft.com/office/officeart/2005/8/layout/list1"/>
    <dgm:cxn modelId="{4C8C5033-FFAB-4545-A6BA-8DCC05F8B42F}" type="presParOf" srcId="{D69D0CA2-6DCD-4ECC-9A4F-6474DFDBD364}" destId="{C7A268F8-17FE-40EE-8065-C3EE837A3B5C}" srcOrd="6" destOrd="0" presId="urn:microsoft.com/office/officeart/2005/8/layout/list1"/>
    <dgm:cxn modelId="{EE9AD8EB-DCB6-4BF4-8712-6A2ED5BFF235}" type="presParOf" srcId="{D69D0CA2-6DCD-4ECC-9A4F-6474DFDBD364}" destId="{788F9B8F-DEDA-4FF7-B499-32ED66E80F7D}" srcOrd="7" destOrd="0" presId="urn:microsoft.com/office/officeart/2005/8/layout/list1"/>
    <dgm:cxn modelId="{4D4D464C-6C14-4AE1-BA07-2B97097152BA}" type="presParOf" srcId="{D69D0CA2-6DCD-4ECC-9A4F-6474DFDBD364}" destId="{9B4A59B5-FA27-4E02-8614-491779F18BF4}" srcOrd="8" destOrd="0" presId="urn:microsoft.com/office/officeart/2005/8/layout/list1"/>
    <dgm:cxn modelId="{B250EF32-D3B8-4327-A5BA-EF6B7B3A8D95}" type="presParOf" srcId="{9B4A59B5-FA27-4E02-8614-491779F18BF4}" destId="{1CE6C3BE-A9BE-42CD-A504-93243EFA6701}" srcOrd="0" destOrd="0" presId="urn:microsoft.com/office/officeart/2005/8/layout/list1"/>
    <dgm:cxn modelId="{5ACE185F-B265-4DBF-8D05-185682514037}" type="presParOf" srcId="{9B4A59B5-FA27-4E02-8614-491779F18BF4}" destId="{5E724EFD-61C2-4385-A534-336A206B423F}" srcOrd="1" destOrd="0" presId="urn:microsoft.com/office/officeart/2005/8/layout/list1"/>
    <dgm:cxn modelId="{CBA5A4FB-FF49-42A4-8F5D-512DC25EC380}" type="presParOf" srcId="{D69D0CA2-6DCD-4ECC-9A4F-6474DFDBD364}" destId="{799BEBD6-F622-45B0-83C9-620104BAFCAF}" srcOrd="9" destOrd="0" presId="urn:microsoft.com/office/officeart/2005/8/layout/list1"/>
    <dgm:cxn modelId="{7070AC96-4FC0-455F-B948-30A426F136C6}" type="presParOf" srcId="{D69D0CA2-6DCD-4ECC-9A4F-6474DFDBD364}" destId="{9AA7D0BA-65DA-41C0-8F12-41FE147BE31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F572E6-F426-4A43-9E32-391D0332D8B5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9F8F3E-9637-4F51-9432-60429C26FD2A}">
      <dgm:prSet phldrT="[Text]"/>
      <dgm:spPr/>
      <dgm:t>
        <a:bodyPr/>
        <a:lstStyle/>
        <a:p>
          <a:endParaRPr lang="en-US" dirty="0" smtClean="0"/>
        </a:p>
        <a:p>
          <a:r>
            <a:rPr lang="en-US" dirty="0" smtClean="0"/>
            <a:t>Farm power and manure</a:t>
          </a:r>
        </a:p>
        <a:p>
          <a:endParaRPr lang="en-US" dirty="0"/>
        </a:p>
      </dgm:t>
    </dgm:pt>
    <dgm:pt modelId="{15087294-4F12-4F98-A0E7-AE04D36EC6BB}" type="parTrans" cxnId="{702A43A8-7ECB-427A-B74D-DBFB4283CF08}">
      <dgm:prSet/>
      <dgm:spPr/>
      <dgm:t>
        <a:bodyPr/>
        <a:lstStyle/>
        <a:p>
          <a:endParaRPr lang="en-US"/>
        </a:p>
      </dgm:t>
    </dgm:pt>
    <dgm:pt modelId="{B15C9C71-FAC7-4152-87EB-B7AF419401A6}" type="sibTrans" cxnId="{702A43A8-7ECB-427A-B74D-DBFB4283CF08}">
      <dgm:prSet/>
      <dgm:spPr/>
      <dgm:t>
        <a:bodyPr/>
        <a:lstStyle/>
        <a:p>
          <a:endParaRPr lang="en-US"/>
        </a:p>
      </dgm:t>
    </dgm:pt>
    <dgm:pt modelId="{71417FEA-EF50-4D84-9AC6-036D8C808701}">
      <dgm:prSet phldrT="[Text]"/>
      <dgm:spPr/>
      <dgm:t>
        <a:bodyPr/>
        <a:lstStyle/>
        <a:p>
          <a:r>
            <a:rPr lang="en-US" dirty="0" smtClean="0"/>
            <a:t>Crops</a:t>
          </a:r>
          <a:endParaRPr lang="en-US" dirty="0"/>
        </a:p>
      </dgm:t>
    </dgm:pt>
    <dgm:pt modelId="{6E00BD9B-1C12-43DD-9EDF-ED7074E819CA}" type="parTrans" cxnId="{3350D2EE-6BF8-44A3-AB4E-FAA01FDD7677}">
      <dgm:prSet/>
      <dgm:spPr/>
      <dgm:t>
        <a:bodyPr/>
        <a:lstStyle/>
        <a:p>
          <a:endParaRPr lang="en-US"/>
        </a:p>
      </dgm:t>
    </dgm:pt>
    <dgm:pt modelId="{AD376690-97C7-4F72-80D7-EC8CAB693AB6}" type="sibTrans" cxnId="{3350D2EE-6BF8-44A3-AB4E-FAA01FDD7677}">
      <dgm:prSet/>
      <dgm:spPr>
        <a:solidFill>
          <a:srgbClr val="92D050"/>
        </a:solidFill>
      </dgm:spPr>
      <dgm:t>
        <a:bodyPr/>
        <a:lstStyle/>
        <a:p>
          <a:endParaRPr lang="en-US"/>
        </a:p>
      </dgm:t>
    </dgm:pt>
    <dgm:pt modelId="{15964E8B-E67B-42F1-8429-BBEB31FA758D}">
      <dgm:prSet phldrT="[Text]"/>
      <dgm:spPr/>
      <dgm:t>
        <a:bodyPr/>
        <a:lstStyle/>
        <a:p>
          <a:r>
            <a:rPr lang="en-US" dirty="0" smtClean="0"/>
            <a:t>Crop residue</a:t>
          </a:r>
          <a:endParaRPr lang="en-US" dirty="0"/>
        </a:p>
      </dgm:t>
    </dgm:pt>
    <dgm:pt modelId="{EBA7FC24-3064-436C-9BB6-CB8A2DA9F80B}" type="parTrans" cxnId="{EF16E466-7BBC-49CB-9F0B-1C6018658D78}">
      <dgm:prSet/>
      <dgm:spPr/>
      <dgm:t>
        <a:bodyPr/>
        <a:lstStyle/>
        <a:p>
          <a:endParaRPr lang="en-US"/>
        </a:p>
      </dgm:t>
    </dgm:pt>
    <dgm:pt modelId="{043245DC-FA80-4AD5-88B7-6A93A3320415}" type="sibTrans" cxnId="{EF16E466-7BBC-49CB-9F0B-1C6018658D78}">
      <dgm:prSet/>
      <dgm:spPr/>
      <dgm:t>
        <a:bodyPr/>
        <a:lstStyle/>
        <a:p>
          <a:endParaRPr lang="en-US"/>
        </a:p>
      </dgm:t>
    </dgm:pt>
    <dgm:pt modelId="{3C37E03B-6FD9-4E8A-B739-E9D2F3C795E0}">
      <dgm:prSet phldrT="[Text]"/>
      <dgm:spPr/>
      <dgm:t>
        <a:bodyPr/>
        <a:lstStyle/>
        <a:p>
          <a:r>
            <a:rPr lang="en-US" dirty="0" smtClean="0"/>
            <a:t>Livestock</a:t>
          </a:r>
          <a:endParaRPr lang="en-US" dirty="0"/>
        </a:p>
      </dgm:t>
    </dgm:pt>
    <dgm:pt modelId="{99415901-E97B-41F0-A9B9-7050032B5DEE}" type="parTrans" cxnId="{EA3414AE-32B9-42A4-8117-6878F91BF7D7}">
      <dgm:prSet/>
      <dgm:spPr/>
      <dgm:t>
        <a:bodyPr/>
        <a:lstStyle/>
        <a:p>
          <a:endParaRPr lang="en-US"/>
        </a:p>
      </dgm:t>
    </dgm:pt>
    <dgm:pt modelId="{989148F4-4119-45F6-B585-46AD876EA495}" type="sibTrans" cxnId="{EA3414AE-32B9-42A4-8117-6878F91BF7D7}">
      <dgm:prSet/>
      <dgm:spPr>
        <a:solidFill>
          <a:srgbClr val="92D050"/>
        </a:solidFill>
      </dgm:spPr>
      <dgm:t>
        <a:bodyPr/>
        <a:lstStyle/>
        <a:p>
          <a:endParaRPr lang="en-US"/>
        </a:p>
      </dgm:t>
    </dgm:pt>
    <dgm:pt modelId="{7BD61D07-C137-4937-9F01-3C67D20A4E05}" type="pres">
      <dgm:prSet presAssocID="{2AF572E6-F426-4A43-9E32-391D0332D8B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DAAE37-8749-4B98-B037-98419962E4CA}" type="pres">
      <dgm:prSet presAssocID="{659F8F3E-9637-4F51-9432-60429C26FD2A}" presName="dummy" presStyleCnt="0"/>
      <dgm:spPr/>
    </dgm:pt>
    <dgm:pt modelId="{61535079-4D5F-4AF9-B233-2EFABB5BE379}" type="pres">
      <dgm:prSet presAssocID="{659F8F3E-9637-4F51-9432-60429C26FD2A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2C743-036F-471E-A960-2F2E8EF5F031}" type="pres">
      <dgm:prSet presAssocID="{B15C9C71-FAC7-4152-87EB-B7AF419401A6}" presName="sibTrans" presStyleLbl="node1" presStyleIdx="0" presStyleCnt="4"/>
      <dgm:spPr/>
      <dgm:t>
        <a:bodyPr/>
        <a:lstStyle/>
        <a:p>
          <a:endParaRPr lang="en-US"/>
        </a:p>
      </dgm:t>
    </dgm:pt>
    <dgm:pt modelId="{BAF80DB1-98FA-48CB-A6CB-34E729A73F2F}" type="pres">
      <dgm:prSet presAssocID="{71417FEA-EF50-4D84-9AC6-036D8C808701}" presName="dummy" presStyleCnt="0"/>
      <dgm:spPr/>
    </dgm:pt>
    <dgm:pt modelId="{7FBA023C-D89A-44F7-86E3-7B3B8BCF7AA5}" type="pres">
      <dgm:prSet presAssocID="{71417FEA-EF50-4D84-9AC6-036D8C808701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165048-ED52-435C-9CB4-E53FEFAF1677}" type="pres">
      <dgm:prSet presAssocID="{AD376690-97C7-4F72-80D7-EC8CAB693AB6}" presName="sibTrans" presStyleLbl="node1" presStyleIdx="1" presStyleCnt="4"/>
      <dgm:spPr/>
      <dgm:t>
        <a:bodyPr/>
        <a:lstStyle/>
        <a:p>
          <a:endParaRPr lang="en-US"/>
        </a:p>
      </dgm:t>
    </dgm:pt>
    <dgm:pt modelId="{DF924D4E-CDE0-49B7-AF82-5A5473499AFE}" type="pres">
      <dgm:prSet presAssocID="{15964E8B-E67B-42F1-8429-BBEB31FA758D}" presName="dummy" presStyleCnt="0"/>
      <dgm:spPr/>
    </dgm:pt>
    <dgm:pt modelId="{67AEB6E4-1E79-4AD7-928E-D458ECE19D35}" type="pres">
      <dgm:prSet presAssocID="{15964E8B-E67B-42F1-8429-BBEB31FA758D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2B8ADC-AFEA-4846-95BB-1787193FE2E5}" type="pres">
      <dgm:prSet presAssocID="{043245DC-FA80-4AD5-88B7-6A93A3320415}" presName="sibTrans" presStyleLbl="node1" presStyleIdx="2" presStyleCnt="4"/>
      <dgm:spPr/>
      <dgm:t>
        <a:bodyPr/>
        <a:lstStyle/>
        <a:p>
          <a:endParaRPr lang="en-US"/>
        </a:p>
      </dgm:t>
    </dgm:pt>
    <dgm:pt modelId="{23743292-0EC7-476F-9BDB-BE5CEDEB2CD3}" type="pres">
      <dgm:prSet presAssocID="{3C37E03B-6FD9-4E8A-B739-E9D2F3C795E0}" presName="dummy" presStyleCnt="0"/>
      <dgm:spPr/>
    </dgm:pt>
    <dgm:pt modelId="{0301AD84-E148-4F0D-82F3-4A02EF866671}" type="pres">
      <dgm:prSet presAssocID="{3C37E03B-6FD9-4E8A-B739-E9D2F3C795E0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642CFE-1F22-4F49-B9AF-938FD0100B30}" type="pres">
      <dgm:prSet presAssocID="{989148F4-4119-45F6-B585-46AD876EA495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FF0E7B60-3A1E-4310-94CD-8C9F13E768E0}" type="presOf" srcId="{659F8F3E-9637-4F51-9432-60429C26FD2A}" destId="{61535079-4D5F-4AF9-B233-2EFABB5BE379}" srcOrd="0" destOrd="0" presId="urn:microsoft.com/office/officeart/2005/8/layout/cycle1"/>
    <dgm:cxn modelId="{2D7D5856-8C1E-46B2-B695-182636F26F2C}" type="presOf" srcId="{15964E8B-E67B-42F1-8429-BBEB31FA758D}" destId="{67AEB6E4-1E79-4AD7-928E-D458ECE19D35}" srcOrd="0" destOrd="0" presId="urn:microsoft.com/office/officeart/2005/8/layout/cycle1"/>
    <dgm:cxn modelId="{D55F8666-4319-4483-BFA3-96E3800FCCAC}" type="presOf" srcId="{AD376690-97C7-4F72-80D7-EC8CAB693AB6}" destId="{13165048-ED52-435C-9CB4-E53FEFAF1677}" srcOrd="0" destOrd="0" presId="urn:microsoft.com/office/officeart/2005/8/layout/cycle1"/>
    <dgm:cxn modelId="{EF16E466-7BBC-49CB-9F0B-1C6018658D78}" srcId="{2AF572E6-F426-4A43-9E32-391D0332D8B5}" destId="{15964E8B-E67B-42F1-8429-BBEB31FA758D}" srcOrd="2" destOrd="0" parTransId="{EBA7FC24-3064-436C-9BB6-CB8A2DA9F80B}" sibTransId="{043245DC-FA80-4AD5-88B7-6A93A3320415}"/>
    <dgm:cxn modelId="{3350D2EE-6BF8-44A3-AB4E-FAA01FDD7677}" srcId="{2AF572E6-F426-4A43-9E32-391D0332D8B5}" destId="{71417FEA-EF50-4D84-9AC6-036D8C808701}" srcOrd="1" destOrd="0" parTransId="{6E00BD9B-1C12-43DD-9EDF-ED7074E819CA}" sibTransId="{AD376690-97C7-4F72-80D7-EC8CAB693AB6}"/>
    <dgm:cxn modelId="{6D73F912-4BF3-465A-8CC2-ED19295C188F}" type="presOf" srcId="{71417FEA-EF50-4D84-9AC6-036D8C808701}" destId="{7FBA023C-D89A-44F7-86E3-7B3B8BCF7AA5}" srcOrd="0" destOrd="0" presId="urn:microsoft.com/office/officeart/2005/8/layout/cycle1"/>
    <dgm:cxn modelId="{EC51C7A4-65E8-48D7-92C3-8D183AF5D9FC}" type="presOf" srcId="{043245DC-FA80-4AD5-88B7-6A93A3320415}" destId="{CD2B8ADC-AFEA-4846-95BB-1787193FE2E5}" srcOrd="0" destOrd="0" presId="urn:microsoft.com/office/officeart/2005/8/layout/cycle1"/>
    <dgm:cxn modelId="{EA3414AE-32B9-42A4-8117-6878F91BF7D7}" srcId="{2AF572E6-F426-4A43-9E32-391D0332D8B5}" destId="{3C37E03B-6FD9-4E8A-B739-E9D2F3C795E0}" srcOrd="3" destOrd="0" parTransId="{99415901-E97B-41F0-A9B9-7050032B5DEE}" sibTransId="{989148F4-4119-45F6-B585-46AD876EA495}"/>
    <dgm:cxn modelId="{5549DF9A-BBD9-4817-8D20-21AA7ED32360}" type="presOf" srcId="{989148F4-4119-45F6-B585-46AD876EA495}" destId="{0D642CFE-1F22-4F49-B9AF-938FD0100B30}" srcOrd="0" destOrd="0" presId="urn:microsoft.com/office/officeart/2005/8/layout/cycle1"/>
    <dgm:cxn modelId="{DEC83BC3-5292-4AD2-A884-04D7A3731A0C}" type="presOf" srcId="{B15C9C71-FAC7-4152-87EB-B7AF419401A6}" destId="{6382C743-036F-471E-A960-2F2E8EF5F031}" srcOrd="0" destOrd="0" presId="urn:microsoft.com/office/officeart/2005/8/layout/cycle1"/>
    <dgm:cxn modelId="{702A43A8-7ECB-427A-B74D-DBFB4283CF08}" srcId="{2AF572E6-F426-4A43-9E32-391D0332D8B5}" destId="{659F8F3E-9637-4F51-9432-60429C26FD2A}" srcOrd="0" destOrd="0" parTransId="{15087294-4F12-4F98-A0E7-AE04D36EC6BB}" sibTransId="{B15C9C71-FAC7-4152-87EB-B7AF419401A6}"/>
    <dgm:cxn modelId="{2A515F1E-0842-4BA6-B084-91440DF9544F}" type="presOf" srcId="{2AF572E6-F426-4A43-9E32-391D0332D8B5}" destId="{7BD61D07-C137-4937-9F01-3C67D20A4E05}" srcOrd="0" destOrd="0" presId="urn:microsoft.com/office/officeart/2005/8/layout/cycle1"/>
    <dgm:cxn modelId="{936EBA27-8D66-473B-B3DF-38C18BA7B59F}" type="presOf" srcId="{3C37E03B-6FD9-4E8A-B739-E9D2F3C795E0}" destId="{0301AD84-E148-4F0D-82F3-4A02EF866671}" srcOrd="0" destOrd="0" presId="urn:microsoft.com/office/officeart/2005/8/layout/cycle1"/>
    <dgm:cxn modelId="{8C746B95-B3BF-4A1B-BAB9-A71235162D7E}" type="presParOf" srcId="{7BD61D07-C137-4937-9F01-3C67D20A4E05}" destId="{0ADAAE37-8749-4B98-B037-98419962E4CA}" srcOrd="0" destOrd="0" presId="urn:microsoft.com/office/officeart/2005/8/layout/cycle1"/>
    <dgm:cxn modelId="{C58A5B4C-1FE5-47DC-84E1-C9E227C85234}" type="presParOf" srcId="{7BD61D07-C137-4937-9F01-3C67D20A4E05}" destId="{61535079-4D5F-4AF9-B233-2EFABB5BE379}" srcOrd="1" destOrd="0" presId="urn:microsoft.com/office/officeart/2005/8/layout/cycle1"/>
    <dgm:cxn modelId="{8F763B2B-8E88-4F5D-9821-9446F08785ED}" type="presParOf" srcId="{7BD61D07-C137-4937-9F01-3C67D20A4E05}" destId="{6382C743-036F-471E-A960-2F2E8EF5F031}" srcOrd="2" destOrd="0" presId="urn:microsoft.com/office/officeart/2005/8/layout/cycle1"/>
    <dgm:cxn modelId="{ABFFF54A-C3C6-4BB7-9C1A-B179C4625B58}" type="presParOf" srcId="{7BD61D07-C137-4937-9F01-3C67D20A4E05}" destId="{BAF80DB1-98FA-48CB-A6CB-34E729A73F2F}" srcOrd="3" destOrd="0" presId="urn:microsoft.com/office/officeart/2005/8/layout/cycle1"/>
    <dgm:cxn modelId="{023F200D-29DD-4710-AD8C-19B28E35CC36}" type="presParOf" srcId="{7BD61D07-C137-4937-9F01-3C67D20A4E05}" destId="{7FBA023C-D89A-44F7-86E3-7B3B8BCF7AA5}" srcOrd="4" destOrd="0" presId="urn:microsoft.com/office/officeart/2005/8/layout/cycle1"/>
    <dgm:cxn modelId="{2C6D3E5C-B88E-4BD3-B844-43B1477105DA}" type="presParOf" srcId="{7BD61D07-C137-4937-9F01-3C67D20A4E05}" destId="{13165048-ED52-435C-9CB4-E53FEFAF1677}" srcOrd="5" destOrd="0" presId="urn:microsoft.com/office/officeart/2005/8/layout/cycle1"/>
    <dgm:cxn modelId="{AF180BD1-EC6E-4A39-BF35-9DCADD1CE6EB}" type="presParOf" srcId="{7BD61D07-C137-4937-9F01-3C67D20A4E05}" destId="{DF924D4E-CDE0-49B7-AF82-5A5473499AFE}" srcOrd="6" destOrd="0" presId="urn:microsoft.com/office/officeart/2005/8/layout/cycle1"/>
    <dgm:cxn modelId="{84823B10-838F-4F75-976C-370A100EE4B6}" type="presParOf" srcId="{7BD61D07-C137-4937-9F01-3C67D20A4E05}" destId="{67AEB6E4-1E79-4AD7-928E-D458ECE19D35}" srcOrd="7" destOrd="0" presId="urn:microsoft.com/office/officeart/2005/8/layout/cycle1"/>
    <dgm:cxn modelId="{57F2E685-0137-460A-AA37-14062E9DE27F}" type="presParOf" srcId="{7BD61D07-C137-4937-9F01-3C67D20A4E05}" destId="{CD2B8ADC-AFEA-4846-95BB-1787193FE2E5}" srcOrd="8" destOrd="0" presId="urn:microsoft.com/office/officeart/2005/8/layout/cycle1"/>
    <dgm:cxn modelId="{53A909A8-4404-4BD4-A348-D77C95F2CEB6}" type="presParOf" srcId="{7BD61D07-C137-4937-9F01-3C67D20A4E05}" destId="{23743292-0EC7-476F-9BDB-BE5CEDEB2CD3}" srcOrd="9" destOrd="0" presId="urn:microsoft.com/office/officeart/2005/8/layout/cycle1"/>
    <dgm:cxn modelId="{DBC51B38-ADE9-484D-A161-13D2A22B6221}" type="presParOf" srcId="{7BD61D07-C137-4937-9F01-3C67D20A4E05}" destId="{0301AD84-E148-4F0D-82F3-4A02EF866671}" srcOrd="10" destOrd="0" presId="urn:microsoft.com/office/officeart/2005/8/layout/cycle1"/>
    <dgm:cxn modelId="{FEFFB4FA-5F5D-4E6F-90DA-CCFF88C0AC18}" type="presParOf" srcId="{7BD61D07-C137-4937-9F01-3C67D20A4E05}" destId="{0D642CFE-1F22-4F49-B9AF-938FD0100B30}" srcOrd="11" destOrd="0" presId="urn:microsoft.com/office/officeart/2005/8/layout/cycle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671E3C-66C6-4305-BD76-32B5DEA3916A}">
      <dsp:nvSpPr>
        <dsp:cNvPr id="0" name=""/>
        <dsp:cNvSpPr/>
      </dsp:nvSpPr>
      <dsp:spPr>
        <a:xfrm>
          <a:off x="0" y="719874"/>
          <a:ext cx="373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FF272-B0FB-41E3-A5E5-204EB8AE6E13}">
      <dsp:nvSpPr>
        <dsp:cNvPr id="0" name=""/>
        <dsp:cNvSpPr/>
      </dsp:nvSpPr>
      <dsp:spPr>
        <a:xfrm>
          <a:off x="185596" y="25756"/>
          <a:ext cx="3545260" cy="11221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790" tIns="0" rIns="987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Rugged mass of mountains  covering  40% of the country’s  land area</a:t>
          </a:r>
          <a:endParaRPr lang="en-US" sz="2400" kern="1200" dirty="0"/>
        </a:p>
      </dsp:txBody>
      <dsp:txXfrm>
        <a:off x="185596" y="25756"/>
        <a:ext cx="3545260" cy="1122158"/>
      </dsp:txXfrm>
    </dsp:sp>
    <dsp:sp modelId="{C7A268F8-17FE-40EE-8065-C3EE837A3B5C}">
      <dsp:nvSpPr>
        <dsp:cNvPr id="0" name=""/>
        <dsp:cNvSpPr/>
      </dsp:nvSpPr>
      <dsp:spPr>
        <a:xfrm>
          <a:off x="0" y="2035314"/>
          <a:ext cx="373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DBB8FC-2041-47A8-AFE6-104999BD7832}">
      <dsp:nvSpPr>
        <dsp:cNvPr id="0" name=""/>
        <dsp:cNvSpPr/>
      </dsp:nvSpPr>
      <dsp:spPr>
        <a:xfrm>
          <a:off x="177756" y="1607274"/>
          <a:ext cx="3555128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790" tIns="0" rIns="987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Have moderate temp. and adequate rainfall</a:t>
          </a:r>
          <a:endParaRPr lang="en-US" sz="2400" kern="1200" dirty="0"/>
        </a:p>
      </dsp:txBody>
      <dsp:txXfrm>
        <a:off x="177756" y="1607274"/>
        <a:ext cx="3555128" cy="856080"/>
      </dsp:txXfrm>
    </dsp:sp>
    <dsp:sp modelId="{9AA7D0BA-65DA-41C0-8F12-41FE147BE318}">
      <dsp:nvSpPr>
        <dsp:cNvPr id="0" name=""/>
        <dsp:cNvSpPr/>
      </dsp:nvSpPr>
      <dsp:spPr>
        <a:xfrm>
          <a:off x="0" y="3891643"/>
          <a:ext cx="373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24EFD-61C2-4385-A534-336A206B423F}">
      <dsp:nvSpPr>
        <dsp:cNvPr id="0" name=""/>
        <dsp:cNvSpPr/>
      </dsp:nvSpPr>
      <dsp:spPr>
        <a:xfrm>
          <a:off x="170646" y="2922714"/>
          <a:ext cx="3560996" cy="13969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790" tIns="0" rIns="987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80% of the human &amp;  78%  of the livestock population  of the country concentrate here</a:t>
          </a:r>
        </a:p>
      </dsp:txBody>
      <dsp:txXfrm>
        <a:off x="170646" y="2922714"/>
        <a:ext cx="3560996" cy="139696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535079-4D5F-4AF9-B233-2EFABB5BE379}">
      <dsp:nvSpPr>
        <dsp:cNvPr id="0" name=""/>
        <dsp:cNvSpPr/>
      </dsp:nvSpPr>
      <dsp:spPr>
        <a:xfrm>
          <a:off x="5117371" y="118030"/>
          <a:ext cx="1889298" cy="1889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Farm power and manure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5117371" y="118030"/>
        <a:ext cx="1889298" cy="1889298"/>
      </dsp:txXfrm>
    </dsp:sp>
    <dsp:sp modelId="{6382C743-036F-471E-A960-2F2E8EF5F031}">
      <dsp:nvSpPr>
        <dsp:cNvPr id="0" name=""/>
        <dsp:cNvSpPr/>
      </dsp:nvSpPr>
      <dsp:spPr>
        <a:xfrm>
          <a:off x="1789733" y="-966"/>
          <a:ext cx="5335932" cy="5335932"/>
        </a:xfrm>
        <a:prstGeom prst="circularArrow">
          <a:avLst>
            <a:gd name="adj1" fmla="val 6904"/>
            <a:gd name="adj2" fmla="val 465536"/>
            <a:gd name="adj3" fmla="val 548640"/>
            <a:gd name="adj4" fmla="val 20585824"/>
            <a:gd name="adj5" fmla="val 805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BA023C-D89A-44F7-86E3-7B3B8BCF7AA5}">
      <dsp:nvSpPr>
        <dsp:cNvPr id="0" name=""/>
        <dsp:cNvSpPr/>
      </dsp:nvSpPr>
      <dsp:spPr>
        <a:xfrm>
          <a:off x="5117371" y="3326671"/>
          <a:ext cx="1889298" cy="1889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Crops</a:t>
          </a:r>
          <a:endParaRPr lang="en-US" sz="2700" kern="1200" dirty="0"/>
        </a:p>
      </dsp:txBody>
      <dsp:txXfrm>
        <a:off x="5117371" y="3326671"/>
        <a:ext cx="1889298" cy="1889298"/>
      </dsp:txXfrm>
    </dsp:sp>
    <dsp:sp modelId="{13165048-ED52-435C-9CB4-E53FEFAF1677}">
      <dsp:nvSpPr>
        <dsp:cNvPr id="0" name=""/>
        <dsp:cNvSpPr/>
      </dsp:nvSpPr>
      <dsp:spPr>
        <a:xfrm>
          <a:off x="1789733" y="-966"/>
          <a:ext cx="5335932" cy="5335932"/>
        </a:xfrm>
        <a:prstGeom prst="circularArrow">
          <a:avLst>
            <a:gd name="adj1" fmla="val 6904"/>
            <a:gd name="adj2" fmla="val 465536"/>
            <a:gd name="adj3" fmla="val 5948640"/>
            <a:gd name="adj4" fmla="val 4385824"/>
            <a:gd name="adj5" fmla="val 8055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AEB6E4-1E79-4AD7-928E-D458ECE19D35}">
      <dsp:nvSpPr>
        <dsp:cNvPr id="0" name=""/>
        <dsp:cNvSpPr/>
      </dsp:nvSpPr>
      <dsp:spPr>
        <a:xfrm>
          <a:off x="1908730" y="3326671"/>
          <a:ext cx="1889298" cy="1889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Crop residue</a:t>
          </a:r>
          <a:endParaRPr lang="en-US" sz="2700" kern="1200" dirty="0"/>
        </a:p>
      </dsp:txBody>
      <dsp:txXfrm>
        <a:off x="1908730" y="3326671"/>
        <a:ext cx="1889298" cy="1889298"/>
      </dsp:txXfrm>
    </dsp:sp>
    <dsp:sp modelId="{CD2B8ADC-AFEA-4846-95BB-1787193FE2E5}">
      <dsp:nvSpPr>
        <dsp:cNvPr id="0" name=""/>
        <dsp:cNvSpPr/>
      </dsp:nvSpPr>
      <dsp:spPr>
        <a:xfrm>
          <a:off x="1789733" y="-966"/>
          <a:ext cx="5335932" cy="5335932"/>
        </a:xfrm>
        <a:prstGeom prst="circularArrow">
          <a:avLst>
            <a:gd name="adj1" fmla="val 6904"/>
            <a:gd name="adj2" fmla="val 465536"/>
            <a:gd name="adj3" fmla="val 11348640"/>
            <a:gd name="adj4" fmla="val 9785824"/>
            <a:gd name="adj5" fmla="val 805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1AD84-E148-4F0D-82F3-4A02EF866671}">
      <dsp:nvSpPr>
        <dsp:cNvPr id="0" name=""/>
        <dsp:cNvSpPr/>
      </dsp:nvSpPr>
      <dsp:spPr>
        <a:xfrm>
          <a:off x="1908730" y="118030"/>
          <a:ext cx="1889298" cy="1889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Livestock</a:t>
          </a:r>
          <a:endParaRPr lang="en-US" sz="2700" kern="1200" dirty="0"/>
        </a:p>
      </dsp:txBody>
      <dsp:txXfrm>
        <a:off x="1908730" y="118030"/>
        <a:ext cx="1889298" cy="1889298"/>
      </dsp:txXfrm>
    </dsp:sp>
    <dsp:sp modelId="{0D642CFE-1F22-4F49-B9AF-938FD0100B30}">
      <dsp:nvSpPr>
        <dsp:cNvPr id="0" name=""/>
        <dsp:cNvSpPr/>
      </dsp:nvSpPr>
      <dsp:spPr>
        <a:xfrm>
          <a:off x="1789733" y="-966"/>
          <a:ext cx="5335932" cy="5335932"/>
        </a:xfrm>
        <a:prstGeom prst="circularArrow">
          <a:avLst>
            <a:gd name="adj1" fmla="val 6904"/>
            <a:gd name="adj2" fmla="val 465536"/>
            <a:gd name="adj3" fmla="val 16748640"/>
            <a:gd name="adj4" fmla="val 15185824"/>
            <a:gd name="adj5" fmla="val 8055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jpe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0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0.81034</cdr:x>
      <cdr:y>0.30707</cdr:y>
    </cdr:from>
    <cdr:to>
      <cdr:x>0.8578</cdr:x>
      <cdr:y>0.84753</cdr:y>
    </cdr:to>
    <cdr:sp macro="" textlink="">
      <cdr:nvSpPr>
        <cdr:cNvPr id="4" name="Rectangle 2"/>
        <cdr:cNvSpPr/>
      </cdr:nvSpPr>
      <cdr:spPr>
        <a:xfrm xmlns:a="http://schemas.openxmlformats.org/drawingml/2006/main" rot="10800000">
          <a:off x="7162800" y="1447800"/>
          <a:ext cx="419508" cy="25482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"/>
        <a:lstStyle xmlns:a="http://schemas.openxmlformats.org/drawingml/2006/main"/>
        <a:p xmlns:a="http://schemas.openxmlformats.org/drawingml/2006/main">
          <a:r>
            <a:rPr lang="en-US" sz="1200" b="1" dirty="0">
              <a:solidFill>
                <a:sysClr val="windowText" lastClr="000000"/>
              </a:solidFill>
            </a:rPr>
            <a:t>Annual biomass </a:t>
          </a:r>
          <a:r>
            <a:rPr lang="en-US" sz="1400" b="1" dirty="0" smtClean="0">
              <a:solidFill>
                <a:sysClr val="windowText" lastClr="000000"/>
              </a:solidFill>
            </a:rPr>
            <a:t>removed</a:t>
          </a:r>
          <a:r>
            <a:rPr lang="en-US" sz="1200" b="1" dirty="0" smtClean="0">
              <a:solidFill>
                <a:sysClr val="windowText" lastClr="000000"/>
              </a:solidFill>
            </a:rPr>
            <a:t> </a:t>
          </a:r>
          <a:r>
            <a:rPr lang="en-US" sz="1200" b="1" dirty="0">
              <a:solidFill>
                <a:sysClr val="windowText" lastClr="000000"/>
              </a:solidFill>
            </a:rPr>
            <a:t>(t/ha)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0.50417</cdr:x>
      <cdr:y>0.16667</cdr:y>
    </cdr:from>
    <cdr:to>
      <cdr:x>0.6125</cdr:x>
      <cdr:y>0.26736</cdr:y>
    </cdr:to>
    <cdr:sp macro="" textlink="">
      <cdr:nvSpPr>
        <cdr:cNvPr id="3" name="Straight Arrow Connector 2"/>
        <cdr:cNvSpPr/>
      </cdr:nvSpPr>
      <cdr:spPr>
        <a:xfrm xmlns:a="http://schemas.openxmlformats.org/drawingml/2006/main">
          <a:off x="2305050" y="457200"/>
          <a:ext cx="495300" cy="27622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5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04DCD5-83B7-4E8F-AB19-79D563C4B8AD}" type="datetimeFigureOut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35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C2DAD84-7B77-4817-AE0E-9303E1A65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054B7327-8595-4055-B7FA-948AA281379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6EEC5A7C-BC81-4EBB-B477-1F16996A1592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61444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1445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8F6D2F6F-4453-4BCC-9686-FB1F5F955C0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62468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1B063CBE-300E-47E9-A656-927F84FBE19F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63492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3493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DAD84-7B77-4817-AE0E-9303E1A65AA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192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0ED5D70-BD8A-4DDC-9E2C-81075A4193C5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64516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4517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F8891279-F22E-48F4-8933-F6D4CE0CABDD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65540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5541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78B6D023-D733-446E-83C1-A093C1E2D1EA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66564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4E3EE0CE-8444-459B-BEED-5262D70471F0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67588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54D3FE88-5D4F-4689-8114-5D12CFCD48DB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68612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8613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DD5655AC-8A0C-4232-9151-05F9CF5BD295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  <p:sp>
        <p:nvSpPr>
          <p:cNvPr id="69636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9637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44B9024-CD94-4135-BA46-1C0306E25DD2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533B9DCF-9C22-4736-86CD-EB67F52D56E6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81DFEFF0-4BF8-4456-A1D9-6CB8B1B2E8C4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  <p:sp>
        <p:nvSpPr>
          <p:cNvPr id="72708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1BE0F942-3F84-4D6A-BE40-3194702DAFB4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DAD84-7B77-4817-AE0E-9303E1A65AA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F8891279-F22E-48F4-8933-F6D4CE0CABDD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  <p:sp>
        <p:nvSpPr>
          <p:cNvPr id="65540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5541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DAD84-7B77-4817-AE0E-9303E1A65AA7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D65B45C1-64A4-4D10-A22B-ABA9A5E088C9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9CE71928-25C5-495B-8F42-B8281E72939F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  <p:sp>
        <p:nvSpPr>
          <p:cNvPr id="76804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936197B1-F63D-468D-9112-04D58F096F98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  <p:sp>
        <p:nvSpPr>
          <p:cNvPr id="77828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4D22C684-FF62-492A-AB74-155D56384BC4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02888700-CD1C-4485-857F-2F58EEF6CB1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51204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4343400"/>
            <a:ext cx="6400800" cy="48006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41B831D9-B4A7-4523-9745-D7879506B96C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4343400"/>
            <a:ext cx="6400800" cy="48006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3F1A9D3A-4AE4-4369-A68C-4C158B9AAFDB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4343400"/>
            <a:ext cx="6400800" cy="48006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981EEFA-17BE-4CEE-9DD4-735265F7DFCD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DAD84-7B77-4817-AE0E-9303E1A65AA7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 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8766E84F-D2B8-4892-A205-3696C183FEF9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DC6F991D-502F-4D79-AB72-A6088617FFE7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D888F7F4-DDFA-4A38-B920-6A0DE37AEACD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65D1647B-753E-4FE4-AF18-61C7A50D7BB8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DAD84-7B77-4817-AE0E-9303E1A65AA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0C87F0EC-7344-4015-A7D9-70B35C987C37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55301" name="Notes Placeholder 6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2200" y="685800"/>
            <a:ext cx="4673600" cy="35052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6DFA95D5-2D39-42D9-BBC3-BB68D1199B3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52228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192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0ED5D70-BD8A-4DDC-9E2C-81075A4193C5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  <p:sp>
        <p:nvSpPr>
          <p:cNvPr id="64516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64517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9CB1D17A-7881-4B75-87C5-95DF10E3DE13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/>
          </a:p>
        </p:txBody>
      </p:sp>
      <p:sp>
        <p:nvSpPr>
          <p:cNvPr id="78852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6071DF94-047E-4219-B98A-B5A927FAE34D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53252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5A6CD86-492A-4F9A-BA78-8E22DD83A4C0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54276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34909F46-6435-4521-901C-227E414DD1A2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731FBB21-3595-45A7-8A2D-7C8993B70CF8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53816F6D-D791-48D6-B146-87FC63C6429E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60420" name="Notes Placeholder 5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8BEA7-3F63-4294-9C44-762D979D627F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C010D-53FD-4A23-8DBB-7E67E47CA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9025B-33CA-4C6C-9FAC-E2482F130F0F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BC8BE-FEBB-4E5F-9251-07EFA3EA15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9CD5E-D4AC-424B-970F-7CEF1A186072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73494-1241-4029-8BB8-F77D65DBEF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6BF22F-4B0B-4933-A8C3-7BC7A7F4628F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50DC-AA36-4042-8ED4-AED3B9ADF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114EB0-C53B-4916-94E9-D4A227980556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3654-0E30-4164-8719-620F56C0A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127E-70F2-4A55-9DEB-A0B72DC83270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4614A-F818-4391-810E-4C61337DE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BE461-E254-473A-A103-EAB382FC5302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8A129-5481-4EC3-A2E3-DBCDEDA2F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31403-2A57-4778-9AA1-B58B691B89D4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D85B5-4C40-4D16-B404-5A98C1A93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6A4B7-1170-43F0-8C65-84B38D4B4758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CD97-EA0E-44B7-84A5-AADBC8905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90247-F83A-4520-8EDF-131296C70B82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B39DE-5DDB-46E2-B901-907995D7E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4ED08-A31E-48A3-ADCF-DEBE530D51C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7202-1FF9-44C7-800B-B90F9B563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FE8DB-DC75-4A09-ACF3-B233DEE12497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12144-7D35-41ED-966B-42299F810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968D0-17F6-4BB4-BE57-20D53724802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DE6F-1443-4F8E-88C2-C2A3DD00F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61F1E-8A56-4572-B226-B2682B13A1D5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09D14-F229-4FBF-8DE6-8D3D7BC802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52B04-C128-4536-970D-997CA169104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0C44B-72D3-4884-8E05-72E5A2AC2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E86EA-4345-4CC1-B057-89D731AA49F8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5ED98-9C04-4F36-9237-638A8288F2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D423-EA0E-47BE-ADE8-082172B80606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D265-2429-4AAA-B5F3-5F93B79C5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00562-26FB-48C3-854F-D31A71D1766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00788-B5F8-475F-8892-75987D7AA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1ACF1-7879-4C9A-9ECD-E3791A14E4BC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6C2C0-0616-492A-A20D-A0E0B3B78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7A97CD-D4B7-4333-B274-68510211CBD6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188F9-1178-4BDA-AD39-D48055E08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941BF4-9DB4-459E-92FF-78D39000A531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E3E02-9C6E-459E-8456-37E4724CF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99B5-D296-4033-BB78-A9727908897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E36E9-441A-4F25-9C8D-F6E44D7058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C9AAD-D3A3-4A68-BDEC-D82A65745F09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39653-2806-414D-BEE3-7B275F4C49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FF00-5AAF-4F4E-B05A-0A5AD9739BEA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47B3B-F328-4B86-A096-EB35E2B41D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E7AD8-699D-48D1-B4B3-1E1510F6D010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0FB9E-D0D0-4C58-8169-4B01563E0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99942-8C06-4367-ABF0-AAC7AAA9B8AA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A2B0B-8217-45A5-AB12-93239FE854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E6F5E-85C0-4CC2-989F-CABDB3339876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9CEE1-ED51-46EB-9CEB-30A893E0D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423B4-70BE-4D03-A587-7C5F50868F98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2919B-31EC-424A-8443-B1385AC5C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8C57-F54F-4000-B277-7B666D2A13ED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A215A-486F-477E-A0D4-9CF1A63D4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BECC3-D8DC-4FB4-B18C-115C778CFE5F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9377D-D531-412F-968D-57A13B7FC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6FF2E-D789-4FA8-AEE6-C3EA53A088C7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0621-8A83-498F-B8E8-341B0CDC1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408E-00A7-4BBB-A5C4-239F2D4FACC4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AE280-D711-4681-9509-D1737C1DA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B0101-25DA-4B87-950A-DC290807C110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F7F3-DEA5-4BC9-B63F-FE2D024AF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AA760-3F77-4AF2-BE5F-FCE1C36D9D3A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18768-23A4-4F9F-813C-AA27B9FA7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2CA8-6ED8-425E-99AA-FB5379320C3D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FFF6-4FAF-462C-95BC-336571CF6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76D90-E94A-43DB-9DFF-B0CD643E9482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8868-9DD1-418B-948C-81BA8B9A6D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F1EA-4B8E-4036-80FE-277A6BED84D0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269A9-583E-4776-A83E-4E8622927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7CBF-0B11-4E7D-8DD8-69040E05026A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CA254-830C-4A54-8ABA-E62A10E29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86FB-8948-4046-ADA4-0E6185D5226D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03B04-6F64-49D2-9434-004F7B7B3E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EC55-8BE8-4DE6-A18E-2CE9F01DF255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2998A-BEA6-4503-BD64-F3EC08451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16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34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C10C57-2BED-47EF-A81E-EB13F7202BAB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35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6D2B1E-34FB-4285-BA86-311E96D2C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2870" descr="husiegel_bw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89850" y="111125"/>
            <a:ext cx="1289050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45" r:id="rId12"/>
    <p:sldLayoutId id="2147483746" r:id="rId13"/>
    <p:sldLayoutId id="2147483720" r:id="rId14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92E086-1595-4C1C-B315-1CA487569326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 defTabSz="91435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8EA699-020F-44A5-855D-20385EB780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47" r:id="rId13"/>
    <p:sldLayoutId id="214748374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1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8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5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12E08A-FD65-447F-A44E-4D516B7DE681}" type="datetime1">
              <a:rPr lang="en-US"/>
              <a:pPr>
                <a:defRPr/>
              </a:pPr>
              <a:t>4/13/2013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 defTabSz="91435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 defTabSz="91435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30C66A-2425-47CE-AB85-B61F04CAC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1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8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5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304800" y="914400"/>
            <a:ext cx="8458200" cy="28194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Livestock–Water Interactions: The Case of Gumara Watershed in the Upper Blue Nile Basin, Ethiopia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57600"/>
            <a:ext cx="7467600" cy="23622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Mengistu Alemayehu Asfaw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Department of Crop and Animal Sciences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Humboldt Universität zu Berlin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5791200" cy="762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Study Design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1459068"/>
            <a:ext cx="4038600" cy="4991100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solidFill>
              <a:srgbClr val="0000CC"/>
            </a:solidFill>
          </a:ln>
        </p:spPr>
        <p:txBody>
          <a:bodyPr>
            <a:noAutofit/>
          </a:bodyPr>
          <a:lstStyle/>
          <a:p>
            <a:pPr marL="171450" indent="-171450">
              <a:buFont typeface="Arial" charset="0"/>
              <a:buNone/>
            </a:pPr>
            <a:r>
              <a:rPr lang="en-US" sz="2800" dirty="0" smtClean="0">
                <a:latin typeface="+mj-lt"/>
                <a:cs typeface="Times New Roman" pitchFamily="18" charset="0"/>
              </a:rPr>
              <a:t>Three distinct scenarios of mixed farming systems</a:t>
            </a:r>
          </a:p>
          <a:p>
            <a:pPr marL="514350" indent="-514350">
              <a:buFont typeface="Arial" charset="0"/>
              <a:buAutoNum type="romanLcParenR"/>
            </a:pPr>
            <a:r>
              <a:rPr lang="en-US" sz="2800" b="1" dirty="0" smtClean="0">
                <a:latin typeface="+mj-lt"/>
                <a:cs typeface="Times New Roman" pitchFamily="18" charset="0"/>
              </a:rPr>
              <a:t>Rice/</a:t>
            </a:r>
            <a:r>
              <a:rPr lang="en-US" sz="2800" b="1" dirty="0" err="1" smtClean="0">
                <a:latin typeface="+mj-lt"/>
                <a:cs typeface="Times New Roman" pitchFamily="18" charset="0"/>
              </a:rPr>
              <a:t>noug</a:t>
            </a:r>
            <a:r>
              <a:rPr lang="en-US" sz="2800" b="1" dirty="0" smtClean="0">
                <a:latin typeface="+mj-lt"/>
                <a:cs typeface="Times New Roman" pitchFamily="18" charset="0"/>
              </a:rPr>
              <a:t> based farming complex (RNF)</a:t>
            </a:r>
          </a:p>
          <a:p>
            <a:pPr marL="514350" lvl="1" indent="-342900">
              <a:buFont typeface="Arial" pitchFamily="34" charset="0"/>
              <a:buChar char="•"/>
            </a:pPr>
            <a:r>
              <a:rPr lang="en-US" dirty="0" smtClean="0">
                <a:latin typeface="+mj-lt"/>
                <a:cs typeface="Times New Roman" pitchFamily="18" charset="0"/>
              </a:rPr>
              <a:t>Crop residues and aftermath grazing – major feed resource base</a:t>
            </a:r>
          </a:p>
          <a:p>
            <a:pPr marL="514350" lvl="1" indent="-342900">
              <a:buFont typeface="Arial" pitchFamily="34" charset="0"/>
              <a:buChar char="•"/>
            </a:pPr>
            <a:r>
              <a:rPr lang="en-US" dirty="0" smtClean="0">
                <a:latin typeface="+mj-lt"/>
                <a:cs typeface="Times New Roman" pitchFamily="18" charset="0"/>
              </a:rPr>
              <a:t>Livestock species- Cattle and equine</a:t>
            </a:r>
          </a:p>
        </p:txBody>
      </p:sp>
      <p:pic>
        <p:nvPicPr>
          <p:cNvPr id="21508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629400" y="3505200"/>
            <a:ext cx="2514600" cy="3352800"/>
          </a:xfrm>
        </p:spPr>
      </p:pic>
      <p:pic>
        <p:nvPicPr>
          <p:cNvPr id="21509" name="Picture 5" descr="DSCF106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114800" y="3852863"/>
            <a:ext cx="3048000" cy="3005137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E6118F-10F2-41E6-9098-3081B74994A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7" name="Content Placeholder 5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1524000"/>
            <a:ext cx="4876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3"/>
          <p:cNvGrpSpPr/>
          <p:nvPr/>
        </p:nvGrpSpPr>
        <p:grpSpPr>
          <a:xfrm>
            <a:off x="3733800" y="1752600"/>
            <a:ext cx="2286000" cy="1447800"/>
            <a:chOff x="3733800" y="1905000"/>
            <a:chExt cx="2286000" cy="1447800"/>
          </a:xfrm>
        </p:grpSpPr>
        <p:sp>
          <p:nvSpPr>
            <p:cNvPr id="9" name="Oval 8"/>
            <p:cNvSpPr/>
            <p:nvPr/>
          </p:nvSpPr>
          <p:spPr>
            <a:xfrm>
              <a:off x="4267200" y="1905000"/>
              <a:ext cx="1752600" cy="1447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/>
            <p:cNvCxnSpPr>
              <a:endCxn id="9" idx="2"/>
            </p:cNvCxnSpPr>
            <p:nvPr/>
          </p:nvCxnSpPr>
          <p:spPr>
            <a:xfrm flipV="1">
              <a:off x="3733800" y="2628900"/>
              <a:ext cx="533400" cy="381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638800" cy="83820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Study Design…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524000"/>
            <a:ext cx="4038600" cy="5334000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ii)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Tef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/finger millet based farming complex (TMF)</a:t>
            </a:r>
          </a:p>
          <a:p>
            <a:pPr marL="457200"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Crop residues, pastureland  and aftermath grazing – major feed resources </a:t>
            </a:r>
          </a:p>
          <a:p>
            <a:pPr marL="457200"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Livestock species- Cattle, equine, sheep, goats</a:t>
            </a:r>
          </a:p>
          <a:p>
            <a:pPr marL="457200"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Equines are used as </a:t>
            </a:r>
          </a:p>
          <a:p>
            <a:pPr marL="457200" lvl="1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pack animals</a:t>
            </a:r>
          </a:p>
          <a:p>
            <a:pPr lvl="2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5" descr="DSCF108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62400" y="4267200"/>
            <a:ext cx="2133600" cy="2590800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9202A0-AD5E-4BD1-B4E2-2C535D4B6E2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22534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477000" y="3733800"/>
            <a:ext cx="2667000" cy="2667000"/>
          </a:xfrm>
        </p:spPr>
      </p:pic>
      <p:pic>
        <p:nvPicPr>
          <p:cNvPr id="8" name="Content Placeholder 5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86894" y="1447800"/>
            <a:ext cx="5057106" cy="322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3505200" y="1828800"/>
            <a:ext cx="4184561" cy="2407788"/>
            <a:chOff x="3581400" y="1893756"/>
            <a:chExt cx="4184561" cy="2407788"/>
          </a:xfrm>
        </p:grpSpPr>
        <p:sp>
          <p:nvSpPr>
            <p:cNvPr id="10" name="Freeform 9"/>
            <p:cNvSpPr/>
            <p:nvPr/>
          </p:nvSpPr>
          <p:spPr>
            <a:xfrm>
              <a:off x="4587321" y="1893756"/>
              <a:ext cx="3178640" cy="2407788"/>
            </a:xfrm>
            <a:custGeom>
              <a:avLst/>
              <a:gdLst>
                <a:gd name="connsiteX0" fmla="*/ 1221051 w 3178640"/>
                <a:gd name="connsiteY0" fmla="*/ 1107021 h 2407788"/>
                <a:gd name="connsiteX1" fmla="*/ 1182414 w 3178640"/>
                <a:gd name="connsiteY1" fmla="*/ 1094143 h 2407788"/>
                <a:gd name="connsiteX2" fmla="*/ 1092262 w 3178640"/>
                <a:gd name="connsiteY2" fmla="*/ 991112 h 2407788"/>
                <a:gd name="connsiteX3" fmla="*/ 1053625 w 3178640"/>
                <a:gd name="connsiteY3" fmla="*/ 965354 h 2407788"/>
                <a:gd name="connsiteX4" fmla="*/ 1014989 w 3178640"/>
                <a:gd name="connsiteY4" fmla="*/ 926717 h 2407788"/>
                <a:gd name="connsiteX5" fmla="*/ 1014989 w 3178640"/>
                <a:gd name="connsiteY5" fmla="*/ 643382 h 2407788"/>
                <a:gd name="connsiteX6" fmla="*/ 1066504 w 3178640"/>
                <a:gd name="connsiteY6" fmla="*/ 578988 h 2407788"/>
                <a:gd name="connsiteX7" fmla="*/ 1143778 w 3178640"/>
                <a:gd name="connsiteY7" fmla="*/ 566109 h 2407788"/>
                <a:gd name="connsiteX8" fmla="*/ 1182414 w 3178640"/>
                <a:gd name="connsiteY8" fmla="*/ 553230 h 2407788"/>
                <a:gd name="connsiteX9" fmla="*/ 1233930 w 3178640"/>
                <a:gd name="connsiteY9" fmla="*/ 475957 h 2407788"/>
                <a:gd name="connsiteX10" fmla="*/ 1272566 w 3178640"/>
                <a:gd name="connsiteY10" fmla="*/ 308531 h 2407788"/>
                <a:gd name="connsiteX11" fmla="*/ 1285445 w 3178640"/>
                <a:gd name="connsiteY11" fmla="*/ 269895 h 2407788"/>
                <a:gd name="connsiteX12" fmla="*/ 1298324 w 3178640"/>
                <a:gd name="connsiteY12" fmla="*/ 63833 h 2407788"/>
                <a:gd name="connsiteX13" fmla="*/ 1439992 w 3178640"/>
                <a:gd name="connsiteY13" fmla="*/ 128227 h 2407788"/>
                <a:gd name="connsiteX14" fmla="*/ 1465749 w 3178640"/>
                <a:gd name="connsiteY14" fmla="*/ 205500 h 2407788"/>
                <a:gd name="connsiteX15" fmla="*/ 1478628 w 3178640"/>
                <a:gd name="connsiteY15" fmla="*/ 244137 h 2407788"/>
                <a:gd name="connsiteX16" fmla="*/ 1543023 w 3178640"/>
                <a:gd name="connsiteY16" fmla="*/ 334289 h 2407788"/>
                <a:gd name="connsiteX17" fmla="*/ 1555902 w 3178640"/>
                <a:gd name="connsiteY17" fmla="*/ 372926 h 2407788"/>
                <a:gd name="connsiteX18" fmla="*/ 1646054 w 3178640"/>
                <a:gd name="connsiteY18" fmla="*/ 463078 h 2407788"/>
                <a:gd name="connsiteX19" fmla="*/ 1658933 w 3178640"/>
                <a:gd name="connsiteY19" fmla="*/ 501714 h 2407788"/>
                <a:gd name="connsiteX20" fmla="*/ 1697569 w 3178640"/>
                <a:gd name="connsiteY20" fmla="*/ 527472 h 2407788"/>
                <a:gd name="connsiteX21" fmla="*/ 1774842 w 3178640"/>
                <a:gd name="connsiteY21" fmla="*/ 553230 h 2407788"/>
                <a:gd name="connsiteX22" fmla="*/ 1955147 w 3178640"/>
                <a:gd name="connsiteY22" fmla="*/ 578988 h 2407788"/>
                <a:gd name="connsiteX23" fmla="*/ 2676364 w 3178640"/>
                <a:gd name="connsiteY23" fmla="*/ 591867 h 2407788"/>
                <a:gd name="connsiteX24" fmla="*/ 2663485 w 3178640"/>
                <a:gd name="connsiteY24" fmla="*/ 797929 h 2407788"/>
                <a:gd name="connsiteX25" fmla="*/ 2624848 w 3178640"/>
                <a:gd name="connsiteY25" fmla="*/ 810807 h 2407788"/>
                <a:gd name="connsiteX26" fmla="*/ 2611969 w 3178640"/>
                <a:gd name="connsiteY26" fmla="*/ 862323 h 2407788"/>
                <a:gd name="connsiteX27" fmla="*/ 2624848 w 3178640"/>
                <a:gd name="connsiteY27" fmla="*/ 939596 h 2407788"/>
                <a:gd name="connsiteX28" fmla="*/ 2727879 w 3178640"/>
                <a:gd name="connsiteY28" fmla="*/ 965354 h 2407788"/>
                <a:gd name="connsiteX29" fmla="*/ 2766516 w 3178640"/>
                <a:gd name="connsiteY29" fmla="*/ 991112 h 2407788"/>
                <a:gd name="connsiteX30" fmla="*/ 2818031 w 3178640"/>
                <a:gd name="connsiteY30" fmla="*/ 1016869 h 2407788"/>
                <a:gd name="connsiteX31" fmla="*/ 2946820 w 3178640"/>
                <a:gd name="connsiteY31" fmla="*/ 1042627 h 2407788"/>
                <a:gd name="connsiteX32" fmla="*/ 2985456 w 3178640"/>
                <a:gd name="connsiteY32" fmla="*/ 1094143 h 2407788"/>
                <a:gd name="connsiteX33" fmla="*/ 3049851 w 3178640"/>
                <a:gd name="connsiteY33" fmla="*/ 1197174 h 2407788"/>
                <a:gd name="connsiteX34" fmla="*/ 3140003 w 3178640"/>
                <a:gd name="connsiteY34" fmla="*/ 1184295 h 2407788"/>
                <a:gd name="connsiteX35" fmla="*/ 3178640 w 3178640"/>
                <a:gd name="connsiteY35" fmla="*/ 1210052 h 2407788"/>
                <a:gd name="connsiteX36" fmla="*/ 3165761 w 3178640"/>
                <a:gd name="connsiteY36" fmla="*/ 1428993 h 2407788"/>
                <a:gd name="connsiteX37" fmla="*/ 3152882 w 3178640"/>
                <a:gd name="connsiteY37" fmla="*/ 1467630 h 2407788"/>
                <a:gd name="connsiteX38" fmla="*/ 3114245 w 3178640"/>
                <a:gd name="connsiteY38" fmla="*/ 1493388 h 2407788"/>
                <a:gd name="connsiteX39" fmla="*/ 3011214 w 3178640"/>
                <a:gd name="connsiteY39" fmla="*/ 1519145 h 2407788"/>
                <a:gd name="connsiteX40" fmla="*/ 2933941 w 3178640"/>
                <a:gd name="connsiteY40" fmla="*/ 1557782 h 2407788"/>
                <a:gd name="connsiteX41" fmla="*/ 2818031 w 3178640"/>
                <a:gd name="connsiteY41" fmla="*/ 1635055 h 2407788"/>
                <a:gd name="connsiteX42" fmla="*/ 2689242 w 3178640"/>
                <a:gd name="connsiteY42" fmla="*/ 1622176 h 2407788"/>
                <a:gd name="connsiteX43" fmla="*/ 2637727 w 3178640"/>
                <a:gd name="connsiteY43" fmla="*/ 1635055 h 2407788"/>
                <a:gd name="connsiteX44" fmla="*/ 2650606 w 3178640"/>
                <a:gd name="connsiteY44" fmla="*/ 1686571 h 2407788"/>
                <a:gd name="connsiteX45" fmla="*/ 2715000 w 3178640"/>
                <a:gd name="connsiteY45" fmla="*/ 1699450 h 2407788"/>
                <a:gd name="connsiteX46" fmla="*/ 2882425 w 3178640"/>
                <a:gd name="connsiteY46" fmla="*/ 1738086 h 2407788"/>
                <a:gd name="connsiteX47" fmla="*/ 2908183 w 3178640"/>
                <a:gd name="connsiteY47" fmla="*/ 1776723 h 2407788"/>
                <a:gd name="connsiteX48" fmla="*/ 2921062 w 3178640"/>
                <a:gd name="connsiteY48" fmla="*/ 1815359 h 2407788"/>
                <a:gd name="connsiteX49" fmla="*/ 3011214 w 3178640"/>
                <a:gd name="connsiteY49" fmla="*/ 1931269 h 2407788"/>
                <a:gd name="connsiteX50" fmla="*/ 3049851 w 3178640"/>
                <a:gd name="connsiteY50" fmla="*/ 2008543 h 2407788"/>
                <a:gd name="connsiteX51" fmla="*/ 3114245 w 3178640"/>
                <a:gd name="connsiteY51" fmla="*/ 2060058 h 2407788"/>
                <a:gd name="connsiteX52" fmla="*/ 3152882 w 3178640"/>
                <a:gd name="connsiteY52" fmla="*/ 2072937 h 2407788"/>
                <a:gd name="connsiteX53" fmla="*/ 2921062 w 3178640"/>
                <a:gd name="connsiteY53" fmla="*/ 2047179 h 2407788"/>
                <a:gd name="connsiteX54" fmla="*/ 2882425 w 3178640"/>
                <a:gd name="connsiteY54" fmla="*/ 2008543 h 2407788"/>
                <a:gd name="connsiteX55" fmla="*/ 2818031 w 3178640"/>
                <a:gd name="connsiteY55" fmla="*/ 1944148 h 2407788"/>
                <a:gd name="connsiteX56" fmla="*/ 2766516 w 3178640"/>
                <a:gd name="connsiteY56" fmla="*/ 1931269 h 2407788"/>
                <a:gd name="connsiteX57" fmla="*/ 2418786 w 3178640"/>
                <a:gd name="connsiteY57" fmla="*/ 1944148 h 2407788"/>
                <a:gd name="connsiteX58" fmla="*/ 2431665 w 3178640"/>
                <a:gd name="connsiteY58" fmla="*/ 2072937 h 2407788"/>
                <a:gd name="connsiteX59" fmla="*/ 2573333 w 3178640"/>
                <a:gd name="connsiteY59" fmla="*/ 2111574 h 2407788"/>
                <a:gd name="connsiteX60" fmla="*/ 2611969 w 3178640"/>
                <a:gd name="connsiteY60" fmla="*/ 2124452 h 2407788"/>
                <a:gd name="connsiteX61" fmla="*/ 2599090 w 3178640"/>
                <a:gd name="connsiteY61" fmla="*/ 2163089 h 2407788"/>
                <a:gd name="connsiteX62" fmla="*/ 2560454 w 3178640"/>
                <a:gd name="connsiteY62" fmla="*/ 2175968 h 2407788"/>
                <a:gd name="connsiteX63" fmla="*/ 2418786 w 3178640"/>
                <a:gd name="connsiteY63" fmla="*/ 2163089 h 2407788"/>
                <a:gd name="connsiteX64" fmla="*/ 2354392 w 3178640"/>
                <a:gd name="connsiteY64" fmla="*/ 2137331 h 2407788"/>
                <a:gd name="connsiteX65" fmla="*/ 2277118 w 3178640"/>
                <a:gd name="connsiteY65" fmla="*/ 2124452 h 2407788"/>
                <a:gd name="connsiteX66" fmla="*/ 2212724 w 3178640"/>
                <a:gd name="connsiteY66" fmla="*/ 2111574 h 2407788"/>
                <a:gd name="connsiteX67" fmla="*/ 2148330 w 3178640"/>
                <a:gd name="connsiteY67" fmla="*/ 2085816 h 2407788"/>
                <a:gd name="connsiteX68" fmla="*/ 2109693 w 3178640"/>
                <a:gd name="connsiteY68" fmla="*/ 2060058 h 2407788"/>
                <a:gd name="connsiteX69" fmla="*/ 1916510 w 3178640"/>
                <a:gd name="connsiteY69" fmla="*/ 1969906 h 2407788"/>
                <a:gd name="connsiteX70" fmla="*/ 1710448 w 3178640"/>
                <a:gd name="connsiteY70" fmla="*/ 2098695 h 2407788"/>
                <a:gd name="connsiteX71" fmla="*/ 1723327 w 3178640"/>
                <a:gd name="connsiteY71" fmla="*/ 2137331 h 2407788"/>
                <a:gd name="connsiteX72" fmla="*/ 1710448 w 3178640"/>
                <a:gd name="connsiteY72" fmla="*/ 2240362 h 2407788"/>
                <a:gd name="connsiteX73" fmla="*/ 1594538 w 3178640"/>
                <a:gd name="connsiteY73" fmla="*/ 2278999 h 2407788"/>
                <a:gd name="connsiteX74" fmla="*/ 1555902 w 3178640"/>
                <a:gd name="connsiteY74" fmla="*/ 2317636 h 2407788"/>
                <a:gd name="connsiteX75" fmla="*/ 1478628 w 3178640"/>
                <a:gd name="connsiteY75" fmla="*/ 2343393 h 2407788"/>
                <a:gd name="connsiteX76" fmla="*/ 1414234 w 3178640"/>
                <a:gd name="connsiteY76" fmla="*/ 2382030 h 2407788"/>
                <a:gd name="connsiteX77" fmla="*/ 1336961 w 3178640"/>
                <a:gd name="connsiteY77" fmla="*/ 2407788 h 2407788"/>
                <a:gd name="connsiteX78" fmla="*/ 1246809 w 3178640"/>
                <a:gd name="connsiteY78" fmla="*/ 2382030 h 2407788"/>
                <a:gd name="connsiteX79" fmla="*/ 1118020 w 3178640"/>
                <a:gd name="connsiteY79" fmla="*/ 2214605 h 2407788"/>
                <a:gd name="connsiteX80" fmla="*/ 1092262 w 3178640"/>
                <a:gd name="connsiteY80" fmla="*/ 2150210 h 2407788"/>
                <a:gd name="connsiteX81" fmla="*/ 911958 w 3178640"/>
                <a:gd name="connsiteY81" fmla="*/ 2021421 h 2407788"/>
                <a:gd name="connsiteX82" fmla="*/ 796048 w 3178640"/>
                <a:gd name="connsiteY82" fmla="*/ 1918390 h 2407788"/>
                <a:gd name="connsiteX83" fmla="*/ 731654 w 3178640"/>
                <a:gd name="connsiteY83" fmla="*/ 1866875 h 2407788"/>
                <a:gd name="connsiteX84" fmla="*/ 693017 w 3178640"/>
                <a:gd name="connsiteY84" fmla="*/ 1828238 h 2407788"/>
                <a:gd name="connsiteX85" fmla="*/ 538471 w 3178640"/>
                <a:gd name="connsiteY85" fmla="*/ 1802481 h 2407788"/>
                <a:gd name="connsiteX86" fmla="*/ 499834 w 3178640"/>
                <a:gd name="connsiteY86" fmla="*/ 1789602 h 2407788"/>
                <a:gd name="connsiteX87" fmla="*/ 396803 w 3178640"/>
                <a:gd name="connsiteY87" fmla="*/ 1763844 h 2407788"/>
                <a:gd name="connsiteX88" fmla="*/ 319530 w 3178640"/>
                <a:gd name="connsiteY88" fmla="*/ 1725207 h 2407788"/>
                <a:gd name="connsiteX89" fmla="*/ 280893 w 3178640"/>
                <a:gd name="connsiteY89" fmla="*/ 1712329 h 2407788"/>
                <a:gd name="connsiteX90" fmla="*/ 242256 w 3178640"/>
                <a:gd name="connsiteY90" fmla="*/ 1673692 h 2407788"/>
                <a:gd name="connsiteX91" fmla="*/ 203620 w 3178640"/>
                <a:gd name="connsiteY91" fmla="*/ 1647934 h 2407788"/>
                <a:gd name="connsiteX92" fmla="*/ 177862 w 3178640"/>
                <a:gd name="connsiteY92" fmla="*/ 1596419 h 2407788"/>
                <a:gd name="connsiteX93" fmla="*/ 152104 w 3178640"/>
                <a:gd name="connsiteY93" fmla="*/ 1557782 h 2407788"/>
                <a:gd name="connsiteX94" fmla="*/ 113468 w 3178640"/>
                <a:gd name="connsiteY94" fmla="*/ 1519145 h 2407788"/>
                <a:gd name="connsiteX95" fmla="*/ 49073 w 3178640"/>
                <a:gd name="connsiteY95" fmla="*/ 1441872 h 2407788"/>
                <a:gd name="connsiteX96" fmla="*/ 36194 w 3178640"/>
                <a:gd name="connsiteY96" fmla="*/ 1248689 h 2407788"/>
                <a:gd name="connsiteX97" fmla="*/ 74831 w 3178640"/>
                <a:gd name="connsiteY97" fmla="*/ 1222931 h 2407788"/>
                <a:gd name="connsiteX98" fmla="*/ 177862 w 3178640"/>
                <a:gd name="connsiteY98" fmla="*/ 1235810 h 2407788"/>
                <a:gd name="connsiteX99" fmla="*/ 306651 w 3178640"/>
                <a:gd name="connsiteY99" fmla="*/ 1248689 h 2407788"/>
                <a:gd name="connsiteX100" fmla="*/ 383924 w 3178640"/>
                <a:gd name="connsiteY100" fmla="*/ 1274447 h 2407788"/>
                <a:gd name="connsiteX101" fmla="*/ 551349 w 3178640"/>
                <a:gd name="connsiteY101" fmla="*/ 1287326 h 2407788"/>
                <a:gd name="connsiteX102" fmla="*/ 1259687 w 3178640"/>
                <a:gd name="connsiteY102" fmla="*/ 1300205 h 2407788"/>
                <a:gd name="connsiteX103" fmla="*/ 1336961 w 3178640"/>
                <a:gd name="connsiteY103" fmla="*/ 1274447 h 2407788"/>
                <a:gd name="connsiteX104" fmla="*/ 1349840 w 3178640"/>
                <a:gd name="connsiteY104" fmla="*/ 1210052 h 2407788"/>
                <a:gd name="connsiteX105" fmla="*/ 1362718 w 3178640"/>
                <a:gd name="connsiteY105" fmla="*/ 1171416 h 2407788"/>
                <a:gd name="connsiteX106" fmla="*/ 1349840 w 3178640"/>
                <a:gd name="connsiteY106" fmla="*/ 1081264 h 2407788"/>
                <a:gd name="connsiteX107" fmla="*/ 1324082 w 3178640"/>
                <a:gd name="connsiteY107" fmla="*/ 1042627 h 2407788"/>
                <a:gd name="connsiteX108" fmla="*/ 1298324 w 3178640"/>
                <a:gd name="connsiteY108" fmla="*/ 1081264 h 2407788"/>
                <a:gd name="connsiteX109" fmla="*/ 1208172 w 3178640"/>
                <a:gd name="connsiteY109" fmla="*/ 1055506 h 2407788"/>
                <a:gd name="connsiteX110" fmla="*/ 1105141 w 3178640"/>
                <a:gd name="connsiteY110" fmla="*/ 965354 h 2407788"/>
                <a:gd name="connsiteX111" fmla="*/ 1027868 w 3178640"/>
                <a:gd name="connsiteY111" fmla="*/ 939596 h 2407788"/>
                <a:gd name="connsiteX112" fmla="*/ 1040747 w 3178640"/>
                <a:gd name="connsiteY112" fmla="*/ 888081 h 240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178640" h="2407788">
                  <a:moveTo>
                    <a:pt x="1221051" y="1107021"/>
                  </a:moveTo>
                  <a:cubicBezTo>
                    <a:pt x="1208172" y="1102728"/>
                    <a:pt x="1193461" y="1102034"/>
                    <a:pt x="1182414" y="1094143"/>
                  </a:cubicBezTo>
                  <a:cubicBezTo>
                    <a:pt x="1112191" y="1043984"/>
                    <a:pt x="1148591" y="1047440"/>
                    <a:pt x="1092262" y="991112"/>
                  </a:cubicBezTo>
                  <a:cubicBezTo>
                    <a:pt x="1081317" y="980167"/>
                    <a:pt x="1065516" y="975263"/>
                    <a:pt x="1053625" y="965354"/>
                  </a:cubicBezTo>
                  <a:cubicBezTo>
                    <a:pt x="1039633" y="953694"/>
                    <a:pt x="1027868" y="939596"/>
                    <a:pt x="1014989" y="926717"/>
                  </a:cubicBezTo>
                  <a:cubicBezTo>
                    <a:pt x="977571" y="814466"/>
                    <a:pt x="993629" y="878337"/>
                    <a:pt x="1014989" y="643382"/>
                  </a:cubicBezTo>
                  <a:cubicBezTo>
                    <a:pt x="1018064" y="609559"/>
                    <a:pt x="1033331" y="590045"/>
                    <a:pt x="1066504" y="578988"/>
                  </a:cubicBezTo>
                  <a:cubicBezTo>
                    <a:pt x="1091277" y="570730"/>
                    <a:pt x="1118020" y="570402"/>
                    <a:pt x="1143778" y="566109"/>
                  </a:cubicBezTo>
                  <a:cubicBezTo>
                    <a:pt x="1156657" y="561816"/>
                    <a:pt x="1172815" y="562829"/>
                    <a:pt x="1182414" y="553230"/>
                  </a:cubicBezTo>
                  <a:cubicBezTo>
                    <a:pt x="1204304" y="531340"/>
                    <a:pt x="1233930" y="475957"/>
                    <a:pt x="1233930" y="475957"/>
                  </a:cubicBezTo>
                  <a:cubicBezTo>
                    <a:pt x="1250648" y="358931"/>
                    <a:pt x="1237211" y="414599"/>
                    <a:pt x="1272566" y="308531"/>
                  </a:cubicBezTo>
                  <a:lnTo>
                    <a:pt x="1285445" y="269895"/>
                  </a:lnTo>
                  <a:cubicBezTo>
                    <a:pt x="1289738" y="201208"/>
                    <a:pt x="1265937" y="124558"/>
                    <a:pt x="1298324" y="63833"/>
                  </a:cubicBezTo>
                  <a:cubicBezTo>
                    <a:pt x="1332368" y="0"/>
                    <a:pt x="1431130" y="119365"/>
                    <a:pt x="1439992" y="128227"/>
                  </a:cubicBezTo>
                  <a:lnTo>
                    <a:pt x="1465749" y="205500"/>
                  </a:lnTo>
                  <a:cubicBezTo>
                    <a:pt x="1470042" y="218379"/>
                    <a:pt x="1471098" y="232841"/>
                    <a:pt x="1478628" y="244137"/>
                  </a:cubicBezTo>
                  <a:cubicBezTo>
                    <a:pt x="1516292" y="300634"/>
                    <a:pt x="1495099" y="270391"/>
                    <a:pt x="1543023" y="334289"/>
                  </a:cubicBezTo>
                  <a:cubicBezTo>
                    <a:pt x="1547316" y="347168"/>
                    <a:pt x="1547421" y="362325"/>
                    <a:pt x="1555902" y="372926"/>
                  </a:cubicBezTo>
                  <a:cubicBezTo>
                    <a:pt x="1582450" y="406111"/>
                    <a:pt x="1646054" y="463078"/>
                    <a:pt x="1646054" y="463078"/>
                  </a:cubicBezTo>
                  <a:cubicBezTo>
                    <a:pt x="1650347" y="475957"/>
                    <a:pt x="1650453" y="491113"/>
                    <a:pt x="1658933" y="501714"/>
                  </a:cubicBezTo>
                  <a:cubicBezTo>
                    <a:pt x="1668602" y="513801"/>
                    <a:pt x="1683425" y="521186"/>
                    <a:pt x="1697569" y="527472"/>
                  </a:cubicBezTo>
                  <a:cubicBezTo>
                    <a:pt x="1722380" y="538499"/>
                    <a:pt x="1749084" y="544644"/>
                    <a:pt x="1774842" y="553230"/>
                  </a:cubicBezTo>
                  <a:cubicBezTo>
                    <a:pt x="1849523" y="578124"/>
                    <a:pt x="1831184" y="575288"/>
                    <a:pt x="1955147" y="578988"/>
                  </a:cubicBezTo>
                  <a:cubicBezTo>
                    <a:pt x="2195484" y="586162"/>
                    <a:pt x="2435958" y="587574"/>
                    <a:pt x="2676364" y="591867"/>
                  </a:cubicBezTo>
                  <a:cubicBezTo>
                    <a:pt x="2672071" y="660554"/>
                    <a:pt x="2679248" y="730937"/>
                    <a:pt x="2663485" y="797929"/>
                  </a:cubicBezTo>
                  <a:cubicBezTo>
                    <a:pt x="2660376" y="811144"/>
                    <a:pt x="2633329" y="800206"/>
                    <a:pt x="2624848" y="810807"/>
                  </a:cubicBezTo>
                  <a:cubicBezTo>
                    <a:pt x="2613790" y="824629"/>
                    <a:pt x="2616262" y="845151"/>
                    <a:pt x="2611969" y="862323"/>
                  </a:cubicBezTo>
                  <a:cubicBezTo>
                    <a:pt x="2616262" y="888081"/>
                    <a:pt x="2605331" y="922247"/>
                    <a:pt x="2624848" y="939596"/>
                  </a:cubicBezTo>
                  <a:cubicBezTo>
                    <a:pt x="2651307" y="963115"/>
                    <a:pt x="2694610" y="953256"/>
                    <a:pt x="2727879" y="965354"/>
                  </a:cubicBezTo>
                  <a:cubicBezTo>
                    <a:pt x="2742426" y="970644"/>
                    <a:pt x="2753077" y="983432"/>
                    <a:pt x="2766516" y="991112"/>
                  </a:cubicBezTo>
                  <a:cubicBezTo>
                    <a:pt x="2783185" y="1000637"/>
                    <a:pt x="2800385" y="1009306"/>
                    <a:pt x="2818031" y="1016869"/>
                  </a:cubicBezTo>
                  <a:cubicBezTo>
                    <a:pt x="2862989" y="1036136"/>
                    <a:pt x="2893489" y="1035008"/>
                    <a:pt x="2946820" y="1042627"/>
                  </a:cubicBezTo>
                  <a:cubicBezTo>
                    <a:pt x="2959699" y="1059799"/>
                    <a:pt x="2973549" y="1076283"/>
                    <a:pt x="2985456" y="1094143"/>
                  </a:cubicBezTo>
                  <a:cubicBezTo>
                    <a:pt x="3007921" y="1127841"/>
                    <a:pt x="3049851" y="1197174"/>
                    <a:pt x="3049851" y="1197174"/>
                  </a:cubicBezTo>
                  <a:cubicBezTo>
                    <a:pt x="3079902" y="1192881"/>
                    <a:pt x="3112852" y="1197871"/>
                    <a:pt x="3140003" y="1184295"/>
                  </a:cubicBezTo>
                  <a:cubicBezTo>
                    <a:pt x="3177017" y="1165788"/>
                    <a:pt x="3119189" y="1061426"/>
                    <a:pt x="3178640" y="1210052"/>
                  </a:cubicBezTo>
                  <a:cubicBezTo>
                    <a:pt x="3174347" y="1283032"/>
                    <a:pt x="3173035" y="1356249"/>
                    <a:pt x="3165761" y="1428993"/>
                  </a:cubicBezTo>
                  <a:cubicBezTo>
                    <a:pt x="3164410" y="1442501"/>
                    <a:pt x="3161363" y="1457029"/>
                    <a:pt x="3152882" y="1467630"/>
                  </a:cubicBezTo>
                  <a:cubicBezTo>
                    <a:pt x="3143213" y="1479717"/>
                    <a:pt x="3128792" y="1488098"/>
                    <a:pt x="3114245" y="1493388"/>
                  </a:cubicBezTo>
                  <a:cubicBezTo>
                    <a:pt x="3080976" y="1505486"/>
                    <a:pt x="3011214" y="1519145"/>
                    <a:pt x="3011214" y="1519145"/>
                  </a:cubicBezTo>
                  <a:cubicBezTo>
                    <a:pt x="2900491" y="1592962"/>
                    <a:pt x="3040581" y="1504462"/>
                    <a:pt x="2933941" y="1557782"/>
                  </a:cubicBezTo>
                  <a:cubicBezTo>
                    <a:pt x="2884266" y="1582620"/>
                    <a:pt x="2861169" y="1602703"/>
                    <a:pt x="2818031" y="1635055"/>
                  </a:cubicBezTo>
                  <a:cubicBezTo>
                    <a:pt x="2775101" y="1630762"/>
                    <a:pt x="2732386" y="1622176"/>
                    <a:pt x="2689242" y="1622176"/>
                  </a:cubicBezTo>
                  <a:cubicBezTo>
                    <a:pt x="2671542" y="1622176"/>
                    <a:pt x="2646833" y="1619877"/>
                    <a:pt x="2637727" y="1635055"/>
                  </a:cubicBezTo>
                  <a:cubicBezTo>
                    <a:pt x="2628620" y="1650233"/>
                    <a:pt x="2637008" y="1675239"/>
                    <a:pt x="2650606" y="1686571"/>
                  </a:cubicBezTo>
                  <a:cubicBezTo>
                    <a:pt x="2667422" y="1700585"/>
                    <a:pt x="2693671" y="1694528"/>
                    <a:pt x="2715000" y="1699450"/>
                  </a:cubicBezTo>
                  <a:cubicBezTo>
                    <a:pt x="2916934" y="1746049"/>
                    <a:pt x="2735293" y="1708659"/>
                    <a:pt x="2882425" y="1738086"/>
                  </a:cubicBezTo>
                  <a:cubicBezTo>
                    <a:pt x="2891011" y="1750965"/>
                    <a:pt x="2901261" y="1762879"/>
                    <a:pt x="2908183" y="1776723"/>
                  </a:cubicBezTo>
                  <a:cubicBezTo>
                    <a:pt x="2914254" y="1788865"/>
                    <a:pt x="2913532" y="1804064"/>
                    <a:pt x="2921062" y="1815359"/>
                  </a:cubicBezTo>
                  <a:cubicBezTo>
                    <a:pt x="2948213" y="1856086"/>
                    <a:pt x="3011214" y="1931269"/>
                    <a:pt x="3011214" y="1931269"/>
                  </a:cubicBezTo>
                  <a:cubicBezTo>
                    <a:pt x="3021689" y="1962693"/>
                    <a:pt x="3024885" y="1983577"/>
                    <a:pt x="3049851" y="2008543"/>
                  </a:cubicBezTo>
                  <a:cubicBezTo>
                    <a:pt x="3069288" y="2027980"/>
                    <a:pt x="3090935" y="2045489"/>
                    <a:pt x="3114245" y="2060058"/>
                  </a:cubicBezTo>
                  <a:cubicBezTo>
                    <a:pt x="3125757" y="2067253"/>
                    <a:pt x="3166428" y="2073840"/>
                    <a:pt x="3152882" y="2072937"/>
                  </a:cubicBezTo>
                  <a:cubicBezTo>
                    <a:pt x="3075305" y="2067765"/>
                    <a:pt x="2998335" y="2055765"/>
                    <a:pt x="2921062" y="2047179"/>
                  </a:cubicBezTo>
                  <a:cubicBezTo>
                    <a:pt x="2908183" y="2034300"/>
                    <a:pt x="2894085" y="2022535"/>
                    <a:pt x="2882425" y="2008543"/>
                  </a:cubicBezTo>
                  <a:cubicBezTo>
                    <a:pt x="2850624" y="1970381"/>
                    <a:pt x="2867005" y="1965137"/>
                    <a:pt x="2818031" y="1944148"/>
                  </a:cubicBezTo>
                  <a:cubicBezTo>
                    <a:pt x="2801762" y="1937175"/>
                    <a:pt x="2783688" y="1935562"/>
                    <a:pt x="2766516" y="1931269"/>
                  </a:cubicBezTo>
                  <a:cubicBezTo>
                    <a:pt x="2650606" y="1935562"/>
                    <a:pt x="2525608" y="1898954"/>
                    <a:pt x="2418786" y="1944148"/>
                  </a:cubicBezTo>
                  <a:cubicBezTo>
                    <a:pt x="2379052" y="1960959"/>
                    <a:pt x="2409926" y="2035670"/>
                    <a:pt x="2431665" y="2072937"/>
                  </a:cubicBezTo>
                  <a:cubicBezTo>
                    <a:pt x="2441100" y="2089111"/>
                    <a:pt x="2553751" y="2106679"/>
                    <a:pt x="2573333" y="2111574"/>
                  </a:cubicBezTo>
                  <a:cubicBezTo>
                    <a:pt x="2586503" y="2114866"/>
                    <a:pt x="2599090" y="2120159"/>
                    <a:pt x="2611969" y="2124452"/>
                  </a:cubicBezTo>
                  <a:cubicBezTo>
                    <a:pt x="2607676" y="2137331"/>
                    <a:pt x="2608689" y="2153489"/>
                    <a:pt x="2599090" y="2163089"/>
                  </a:cubicBezTo>
                  <a:cubicBezTo>
                    <a:pt x="2589491" y="2172688"/>
                    <a:pt x="2574029" y="2175968"/>
                    <a:pt x="2560454" y="2175968"/>
                  </a:cubicBezTo>
                  <a:cubicBezTo>
                    <a:pt x="2513037" y="2175968"/>
                    <a:pt x="2466009" y="2167382"/>
                    <a:pt x="2418786" y="2163089"/>
                  </a:cubicBezTo>
                  <a:cubicBezTo>
                    <a:pt x="2397321" y="2154503"/>
                    <a:pt x="2376696" y="2143414"/>
                    <a:pt x="2354392" y="2137331"/>
                  </a:cubicBezTo>
                  <a:cubicBezTo>
                    <a:pt x="2329199" y="2130460"/>
                    <a:pt x="2302810" y="2129123"/>
                    <a:pt x="2277118" y="2124452"/>
                  </a:cubicBezTo>
                  <a:cubicBezTo>
                    <a:pt x="2255581" y="2120536"/>
                    <a:pt x="2234189" y="2115867"/>
                    <a:pt x="2212724" y="2111574"/>
                  </a:cubicBezTo>
                  <a:cubicBezTo>
                    <a:pt x="2191259" y="2102988"/>
                    <a:pt x="2169008" y="2096155"/>
                    <a:pt x="2148330" y="2085816"/>
                  </a:cubicBezTo>
                  <a:cubicBezTo>
                    <a:pt x="2134486" y="2078894"/>
                    <a:pt x="2123351" y="2067342"/>
                    <a:pt x="2109693" y="2060058"/>
                  </a:cubicBezTo>
                  <a:cubicBezTo>
                    <a:pt x="1970786" y="1985974"/>
                    <a:pt x="2003239" y="1998816"/>
                    <a:pt x="1916510" y="1969906"/>
                  </a:cubicBezTo>
                  <a:cubicBezTo>
                    <a:pt x="1678272" y="1983920"/>
                    <a:pt x="1679121" y="1910736"/>
                    <a:pt x="1710448" y="2098695"/>
                  </a:cubicBezTo>
                  <a:cubicBezTo>
                    <a:pt x="1712680" y="2112086"/>
                    <a:pt x="1719034" y="2124452"/>
                    <a:pt x="1723327" y="2137331"/>
                  </a:cubicBezTo>
                  <a:cubicBezTo>
                    <a:pt x="1719034" y="2171675"/>
                    <a:pt x="1733730" y="2214752"/>
                    <a:pt x="1710448" y="2240362"/>
                  </a:cubicBezTo>
                  <a:cubicBezTo>
                    <a:pt x="1683052" y="2270497"/>
                    <a:pt x="1630965" y="2260785"/>
                    <a:pt x="1594538" y="2278999"/>
                  </a:cubicBezTo>
                  <a:cubicBezTo>
                    <a:pt x="1578247" y="2287144"/>
                    <a:pt x="1571823" y="2308791"/>
                    <a:pt x="1555902" y="2317636"/>
                  </a:cubicBezTo>
                  <a:cubicBezTo>
                    <a:pt x="1532168" y="2330822"/>
                    <a:pt x="1501910" y="2329424"/>
                    <a:pt x="1478628" y="2343393"/>
                  </a:cubicBezTo>
                  <a:cubicBezTo>
                    <a:pt x="1457163" y="2356272"/>
                    <a:pt x="1437022" y="2371672"/>
                    <a:pt x="1414234" y="2382030"/>
                  </a:cubicBezTo>
                  <a:cubicBezTo>
                    <a:pt x="1389517" y="2393265"/>
                    <a:pt x="1336961" y="2407788"/>
                    <a:pt x="1336961" y="2407788"/>
                  </a:cubicBezTo>
                  <a:cubicBezTo>
                    <a:pt x="1306910" y="2399202"/>
                    <a:pt x="1270244" y="2402708"/>
                    <a:pt x="1246809" y="2382030"/>
                  </a:cubicBezTo>
                  <a:cubicBezTo>
                    <a:pt x="1194013" y="2335445"/>
                    <a:pt x="1144170" y="2279979"/>
                    <a:pt x="1118020" y="2214605"/>
                  </a:cubicBezTo>
                  <a:cubicBezTo>
                    <a:pt x="1109434" y="2193140"/>
                    <a:pt x="1105860" y="2168907"/>
                    <a:pt x="1092262" y="2150210"/>
                  </a:cubicBezTo>
                  <a:cubicBezTo>
                    <a:pt x="1019848" y="2050640"/>
                    <a:pt x="1013828" y="2084111"/>
                    <a:pt x="911958" y="2021421"/>
                  </a:cubicBezTo>
                  <a:cubicBezTo>
                    <a:pt x="852239" y="1984671"/>
                    <a:pt x="846118" y="1962896"/>
                    <a:pt x="796048" y="1918390"/>
                  </a:cubicBezTo>
                  <a:cubicBezTo>
                    <a:pt x="775503" y="1900128"/>
                    <a:pt x="752341" y="1884976"/>
                    <a:pt x="731654" y="1866875"/>
                  </a:cubicBezTo>
                  <a:cubicBezTo>
                    <a:pt x="717947" y="1854881"/>
                    <a:pt x="708831" y="1837275"/>
                    <a:pt x="693017" y="1828238"/>
                  </a:cubicBezTo>
                  <a:cubicBezTo>
                    <a:pt x="669189" y="1814622"/>
                    <a:pt x="539268" y="1802581"/>
                    <a:pt x="538471" y="1802481"/>
                  </a:cubicBezTo>
                  <a:cubicBezTo>
                    <a:pt x="525592" y="1798188"/>
                    <a:pt x="512931" y="1793174"/>
                    <a:pt x="499834" y="1789602"/>
                  </a:cubicBezTo>
                  <a:cubicBezTo>
                    <a:pt x="465681" y="1780287"/>
                    <a:pt x="430141" y="1775751"/>
                    <a:pt x="396803" y="1763844"/>
                  </a:cubicBezTo>
                  <a:cubicBezTo>
                    <a:pt x="369683" y="1754158"/>
                    <a:pt x="345846" y="1736903"/>
                    <a:pt x="319530" y="1725207"/>
                  </a:cubicBezTo>
                  <a:cubicBezTo>
                    <a:pt x="307124" y="1719693"/>
                    <a:pt x="293772" y="1716622"/>
                    <a:pt x="280893" y="1712329"/>
                  </a:cubicBezTo>
                  <a:cubicBezTo>
                    <a:pt x="268014" y="1699450"/>
                    <a:pt x="256248" y="1685352"/>
                    <a:pt x="242256" y="1673692"/>
                  </a:cubicBezTo>
                  <a:cubicBezTo>
                    <a:pt x="230365" y="1663783"/>
                    <a:pt x="213529" y="1659825"/>
                    <a:pt x="203620" y="1647934"/>
                  </a:cubicBezTo>
                  <a:cubicBezTo>
                    <a:pt x="191329" y="1633185"/>
                    <a:pt x="187387" y="1613088"/>
                    <a:pt x="177862" y="1596419"/>
                  </a:cubicBezTo>
                  <a:cubicBezTo>
                    <a:pt x="170182" y="1582980"/>
                    <a:pt x="162013" y="1569673"/>
                    <a:pt x="152104" y="1557782"/>
                  </a:cubicBezTo>
                  <a:cubicBezTo>
                    <a:pt x="140444" y="1543790"/>
                    <a:pt x="125128" y="1533137"/>
                    <a:pt x="113468" y="1519145"/>
                  </a:cubicBezTo>
                  <a:cubicBezTo>
                    <a:pt x="23823" y="1411571"/>
                    <a:pt x="161943" y="1554742"/>
                    <a:pt x="49073" y="1441872"/>
                  </a:cubicBezTo>
                  <a:cubicBezTo>
                    <a:pt x="10847" y="1365419"/>
                    <a:pt x="0" y="1366320"/>
                    <a:pt x="36194" y="1248689"/>
                  </a:cubicBezTo>
                  <a:cubicBezTo>
                    <a:pt x="40746" y="1233895"/>
                    <a:pt x="61952" y="1231517"/>
                    <a:pt x="74831" y="1222931"/>
                  </a:cubicBezTo>
                  <a:lnTo>
                    <a:pt x="177862" y="1235810"/>
                  </a:lnTo>
                  <a:cubicBezTo>
                    <a:pt x="220742" y="1240574"/>
                    <a:pt x="264246" y="1240738"/>
                    <a:pt x="306651" y="1248689"/>
                  </a:cubicBezTo>
                  <a:cubicBezTo>
                    <a:pt x="333337" y="1253693"/>
                    <a:pt x="356853" y="1272365"/>
                    <a:pt x="383924" y="1274447"/>
                  </a:cubicBezTo>
                  <a:lnTo>
                    <a:pt x="551349" y="1287326"/>
                  </a:lnTo>
                  <a:cubicBezTo>
                    <a:pt x="809763" y="1390688"/>
                    <a:pt x="642005" y="1333295"/>
                    <a:pt x="1259687" y="1300205"/>
                  </a:cubicBezTo>
                  <a:cubicBezTo>
                    <a:pt x="1286799" y="1298753"/>
                    <a:pt x="1336961" y="1274447"/>
                    <a:pt x="1336961" y="1274447"/>
                  </a:cubicBezTo>
                  <a:cubicBezTo>
                    <a:pt x="1341254" y="1252982"/>
                    <a:pt x="1344531" y="1231289"/>
                    <a:pt x="1349840" y="1210052"/>
                  </a:cubicBezTo>
                  <a:cubicBezTo>
                    <a:pt x="1353132" y="1196882"/>
                    <a:pt x="1362718" y="1184991"/>
                    <a:pt x="1362718" y="1171416"/>
                  </a:cubicBezTo>
                  <a:cubicBezTo>
                    <a:pt x="1362718" y="1141060"/>
                    <a:pt x="1358563" y="1110340"/>
                    <a:pt x="1349840" y="1081264"/>
                  </a:cubicBezTo>
                  <a:cubicBezTo>
                    <a:pt x="1345392" y="1066438"/>
                    <a:pt x="1332668" y="1055506"/>
                    <a:pt x="1324082" y="1042627"/>
                  </a:cubicBezTo>
                  <a:cubicBezTo>
                    <a:pt x="1315496" y="1055506"/>
                    <a:pt x="1313008" y="1076369"/>
                    <a:pt x="1298324" y="1081264"/>
                  </a:cubicBezTo>
                  <a:cubicBezTo>
                    <a:pt x="1290239" y="1083959"/>
                    <a:pt x="1220190" y="1059512"/>
                    <a:pt x="1208172" y="1055506"/>
                  </a:cubicBezTo>
                  <a:cubicBezTo>
                    <a:pt x="1178121" y="1010430"/>
                    <a:pt x="1169536" y="986819"/>
                    <a:pt x="1105141" y="965354"/>
                  </a:cubicBezTo>
                  <a:lnTo>
                    <a:pt x="1027868" y="939596"/>
                  </a:lnTo>
                  <a:lnTo>
                    <a:pt x="1040747" y="888081"/>
                  </a:ln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3581400" y="2286000"/>
              <a:ext cx="1447800" cy="9906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4419600"/>
            <a:ext cx="198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4343400"/>
            <a:ext cx="152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524000" y="533400"/>
            <a:ext cx="5638800" cy="68580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Study Design…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447800"/>
            <a:ext cx="3962400" cy="4953000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Barley/potato based farming complex (BPF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00050" lvl="1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Grazing land- major feed resource base</a:t>
            </a:r>
          </a:p>
          <a:p>
            <a:pPr marL="400050" lvl="1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Livestock species- Sheep, cattle, equine</a:t>
            </a:r>
          </a:p>
          <a:p>
            <a:pPr marL="400050" lvl="1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 of horse and mule for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ploughing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cropland</a:t>
            </a:r>
          </a:p>
          <a:p>
            <a:pPr lvl="2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35837-9B97-4203-8768-A7FED128FE5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23557" name="Picture 5" descr="DSCF10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3657600"/>
            <a:ext cx="3505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4267200"/>
            <a:ext cx="1752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5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1447800"/>
            <a:ext cx="5181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3657600" y="2057400"/>
            <a:ext cx="5332927" cy="2167071"/>
            <a:chOff x="3733800" y="2209800"/>
            <a:chExt cx="5332927" cy="2167071"/>
          </a:xfrm>
        </p:grpSpPr>
        <p:sp>
          <p:nvSpPr>
            <p:cNvPr id="9" name="Freeform 8"/>
            <p:cNvSpPr/>
            <p:nvPr/>
          </p:nvSpPr>
          <p:spPr>
            <a:xfrm>
              <a:off x="6117440" y="2384738"/>
              <a:ext cx="2949287" cy="1992133"/>
            </a:xfrm>
            <a:custGeom>
              <a:avLst/>
              <a:gdLst>
                <a:gd name="connsiteX0" fmla="*/ 1120487 w 2949287"/>
                <a:gd name="connsiteY0" fmla="*/ 10732 h 1992133"/>
                <a:gd name="connsiteX1" fmla="*/ 1094729 w 2949287"/>
                <a:gd name="connsiteY1" fmla="*/ 88006 h 1992133"/>
                <a:gd name="connsiteX2" fmla="*/ 1068971 w 2949287"/>
                <a:gd name="connsiteY2" fmla="*/ 191037 h 1992133"/>
                <a:gd name="connsiteX3" fmla="*/ 1030335 w 2949287"/>
                <a:gd name="connsiteY3" fmla="*/ 203916 h 1992133"/>
                <a:gd name="connsiteX4" fmla="*/ 991698 w 2949287"/>
                <a:gd name="connsiteY4" fmla="*/ 268310 h 1992133"/>
                <a:gd name="connsiteX5" fmla="*/ 965940 w 2949287"/>
                <a:gd name="connsiteY5" fmla="*/ 358462 h 1992133"/>
                <a:gd name="connsiteX6" fmla="*/ 953061 w 2949287"/>
                <a:gd name="connsiteY6" fmla="*/ 397099 h 1992133"/>
                <a:gd name="connsiteX7" fmla="*/ 978819 w 2949287"/>
                <a:gd name="connsiteY7" fmla="*/ 538766 h 1992133"/>
                <a:gd name="connsiteX8" fmla="*/ 991698 w 2949287"/>
                <a:gd name="connsiteY8" fmla="*/ 577403 h 1992133"/>
                <a:gd name="connsiteX9" fmla="*/ 1030335 w 2949287"/>
                <a:gd name="connsiteY9" fmla="*/ 590282 h 1992133"/>
                <a:gd name="connsiteX10" fmla="*/ 1249275 w 2949287"/>
                <a:gd name="connsiteY10" fmla="*/ 603161 h 1992133"/>
                <a:gd name="connsiteX11" fmla="*/ 1378064 w 2949287"/>
                <a:gd name="connsiteY11" fmla="*/ 628918 h 1992133"/>
                <a:gd name="connsiteX12" fmla="*/ 1558368 w 2949287"/>
                <a:gd name="connsiteY12" fmla="*/ 654676 h 1992133"/>
                <a:gd name="connsiteX13" fmla="*/ 1597005 w 2949287"/>
                <a:gd name="connsiteY13" fmla="*/ 680434 h 1992133"/>
                <a:gd name="connsiteX14" fmla="*/ 1635642 w 2949287"/>
                <a:gd name="connsiteY14" fmla="*/ 719070 h 1992133"/>
                <a:gd name="connsiteX15" fmla="*/ 1648521 w 2949287"/>
                <a:gd name="connsiteY15" fmla="*/ 822101 h 1992133"/>
                <a:gd name="connsiteX16" fmla="*/ 1674278 w 2949287"/>
                <a:gd name="connsiteY16" fmla="*/ 899375 h 1992133"/>
                <a:gd name="connsiteX17" fmla="*/ 1712915 w 2949287"/>
                <a:gd name="connsiteY17" fmla="*/ 912254 h 1992133"/>
                <a:gd name="connsiteX18" fmla="*/ 1661399 w 2949287"/>
                <a:gd name="connsiteY18" fmla="*/ 938011 h 1992133"/>
                <a:gd name="connsiteX19" fmla="*/ 1609884 w 2949287"/>
                <a:gd name="connsiteY19" fmla="*/ 950890 h 1992133"/>
                <a:gd name="connsiteX20" fmla="*/ 1506853 w 2949287"/>
                <a:gd name="connsiteY20" fmla="*/ 989527 h 1992133"/>
                <a:gd name="connsiteX21" fmla="*/ 1403822 w 2949287"/>
                <a:gd name="connsiteY21" fmla="*/ 1041042 h 1992133"/>
                <a:gd name="connsiteX22" fmla="*/ 1159123 w 2949287"/>
                <a:gd name="connsiteY22" fmla="*/ 1053921 h 1992133"/>
                <a:gd name="connsiteX23" fmla="*/ 1146245 w 2949287"/>
                <a:gd name="connsiteY23" fmla="*/ 1118316 h 1992133"/>
                <a:gd name="connsiteX24" fmla="*/ 1159123 w 2949287"/>
                <a:gd name="connsiteY24" fmla="*/ 1182710 h 1992133"/>
                <a:gd name="connsiteX25" fmla="*/ 1236397 w 2949287"/>
                <a:gd name="connsiteY25" fmla="*/ 1247104 h 1992133"/>
                <a:gd name="connsiteX26" fmla="*/ 1262154 w 2949287"/>
                <a:gd name="connsiteY26" fmla="*/ 1285741 h 1992133"/>
                <a:gd name="connsiteX27" fmla="*/ 1365185 w 2949287"/>
                <a:gd name="connsiteY27" fmla="*/ 1375893 h 1992133"/>
                <a:gd name="connsiteX28" fmla="*/ 1442459 w 2949287"/>
                <a:gd name="connsiteY28" fmla="*/ 1414530 h 1992133"/>
                <a:gd name="connsiteX29" fmla="*/ 1313670 w 2949287"/>
                <a:gd name="connsiteY29" fmla="*/ 1478924 h 1992133"/>
                <a:gd name="connsiteX30" fmla="*/ 1287912 w 2949287"/>
                <a:gd name="connsiteY30" fmla="*/ 1517561 h 1992133"/>
                <a:gd name="connsiteX31" fmla="*/ 1223518 w 2949287"/>
                <a:gd name="connsiteY31" fmla="*/ 1504682 h 1992133"/>
                <a:gd name="connsiteX32" fmla="*/ 1184881 w 2949287"/>
                <a:gd name="connsiteY32" fmla="*/ 1491803 h 1992133"/>
                <a:gd name="connsiteX33" fmla="*/ 1107608 w 2949287"/>
                <a:gd name="connsiteY33" fmla="*/ 1478924 h 1992133"/>
                <a:gd name="connsiteX34" fmla="*/ 721242 w 2949287"/>
                <a:gd name="connsiteY34" fmla="*/ 1491803 h 1992133"/>
                <a:gd name="connsiteX35" fmla="*/ 592453 w 2949287"/>
                <a:gd name="connsiteY35" fmla="*/ 1569076 h 1992133"/>
                <a:gd name="connsiteX36" fmla="*/ 502301 w 2949287"/>
                <a:gd name="connsiteY36" fmla="*/ 1607713 h 1992133"/>
                <a:gd name="connsiteX37" fmla="*/ 103056 w 2949287"/>
                <a:gd name="connsiteY37" fmla="*/ 1569076 h 1992133"/>
                <a:gd name="connsiteX38" fmla="*/ 167450 w 2949287"/>
                <a:gd name="connsiteY38" fmla="*/ 1942563 h 1992133"/>
                <a:gd name="connsiteX39" fmla="*/ 321997 w 2949287"/>
                <a:gd name="connsiteY39" fmla="*/ 1955442 h 1992133"/>
                <a:gd name="connsiteX40" fmla="*/ 695484 w 2949287"/>
                <a:gd name="connsiteY40" fmla="*/ 1981200 h 1992133"/>
                <a:gd name="connsiteX41" fmla="*/ 1725794 w 2949287"/>
                <a:gd name="connsiteY41" fmla="*/ 1942563 h 1992133"/>
                <a:gd name="connsiteX42" fmla="*/ 1764430 w 2949287"/>
                <a:gd name="connsiteY42" fmla="*/ 1916806 h 1992133"/>
                <a:gd name="connsiteX43" fmla="*/ 1828825 w 2949287"/>
                <a:gd name="connsiteY43" fmla="*/ 1891048 h 1992133"/>
                <a:gd name="connsiteX44" fmla="*/ 1854583 w 2949287"/>
                <a:gd name="connsiteY44" fmla="*/ 1852411 h 1992133"/>
                <a:gd name="connsiteX45" fmla="*/ 1867461 w 2949287"/>
                <a:gd name="connsiteY45" fmla="*/ 1775138 h 1992133"/>
                <a:gd name="connsiteX46" fmla="*/ 1880340 w 2949287"/>
                <a:gd name="connsiteY46" fmla="*/ 1659228 h 1992133"/>
                <a:gd name="connsiteX47" fmla="*/ 1893219 w 2949287"/>
                <a:gd name="connsiteY47" fmla="*/ 1620592 h 1992133"/>
                <a:gd name="connsiteX48" fmla="*/ 1906098 w 2949287"/>
                <a:gd name="connsiteY48" fmla="*/ 1556197 h 1992133"/>
                <a:gd name="connsiteX49" fmla="*/ 1944735 w 2949287"/>
                <a:gd name="connsiteY49" fmla="*/ 1491803 h 1992133"/>
                <a:gd name="connsiteX50" fmla="*/ 1957614 w 2949287"/>
                <a:gd name="connsiteY50" fmla="*/ 1375893 h 1992133"/>
                <a:gd name="connsiteX51" fmla="*/ 1970492 w 2949287"/>
                <a:gd name="connsiteY51" fmla="*/ 1285741 h 1992133"/>
                <a:gd name="connsiteX52" fmla="*/ 2060645 w 2949287"/>
                <a:gd name="connsiteY52" fmla="*/ 1298620 h 1992133"/>
                <a:gd name="connsiteX53" fmla="*/ 2511405 w 2949287"/>
                <a:gd name="connsiteY53" fmla="*/ 1311499 h 1992133"/>
                <a:gd name="connsiteX54" fmla="*/ 2653073 w 2949287"/>
                <a:gd name="connsiteY54" fmla="*/ 1324377 h 1992133"/>
                <a:gd name="connsiteX55" fmla="*/ 2730346 w 2949287"/>
                <a:gd name="connsiteY55" fmla="*/ 1337256 h 1992133"/>
                <a:gd name="connsiteX56" fmla="*/ 2910650 w 2949287"/>
                <a:gd name="connsiteY56" fmla="*/ 1324377 h 1992133"/>
                <a:gd name="connsiteX57" fmla="*/ 2923529 w 2949287"/>
                <a:gd name="connsiteY57" fmla="*/ 1234225 h 1992133"/>
                <a:gd name="connsiteX58" fmla="*/ 2949287 w 2949287"/>
                <a:gd name="connsiteY58" fmla="*/ 1118316 h 1992133"/>
                <a:gd name="connsiteX59" fmla="*/ 2923529 w 2949287"/>
                <a:gd name="connsiteY59" fmla="*/ 770586 h 1992133"/>
                <a:gd name="connsiteX60" fmla="*/ 2846256 w 2949287"/>
                <a:gd name="connsiteY60" fmla="*/ 680434 h 1992133"/>
                <a:gd name="connsiteX61" fmla="*/ 2807619 w 2949287"/>
                <a:gd name="connsiteY61" fmla="*/ 641797 h 1992133"/>
                <a:gd name="connsiteX62" fmla="*/ 2768983 w 2949287"/>
                <a:gd name="connsiteY62" fmla="*/ 616039 h 1992133"/>
                <a:gd name="connsiteX63" fmla="*/ 2704588 w 2949287"/>
                <a:gd name="connsiteY63" fmla="*/ 551645 h 1992133"/>
                <a:gd name="connsiteX64" fmla="*/ 2665952 w 2949287"/>
                <a:gd name="connsiteY64" fmla="*/ 538766 h 1992133"/>
                <a:gd name="connsiteX65" fmla="*/ 2562921 w 2949287"/>
                <a:gd name="connsiteY65" fmla="*/ 500130 h 1992133"/>
                <a:gd name="connsiteX66" fmla="*/ 2524284 w 2949287"/>
                <a:gd name="connsiteY66" fmla="*/ 487251 h 1992133"/>
                <a:gd name="connsiteX67" fmla="*/ 2305343 w 2949287"/>
                <a:gd name="connsiteY67" fmla="*/ 474372 h 1992133"/>
                <a:gd name="connsiteX68" fmla="*/ 2253828 w 2949287"/>
                <a:gd name="connsiteY68" fmla="*/ 448614 h 1992133"/>
                <a:gd name="connsiteX69" fmla="*/ 2163675 w 2949287"/>
                <a:gd name="connsiteY69" fmla="*/ 422856 h 1992133"/>
                <a:gd name="connsiteX70" fmla="*/ 2073523 w 2949287"/>
                <a:gd name="connsiteY70" fmla="*/ 397099 h 1992133"/>
                <a:gd name="connsiteX71" fmla="*/ 2034887 w 2949287"/>
                <a:gd name="connsiteY71" fmla="*/ 371341 h 1992133"/>
                <a:gd name="connsiteX72" fmla="*/ 1957614 w 2949287"/>
                <a:gd name="connsiteY72" fmla="*/ 306947 h 1992133"/>
                <a:gd name="connsiteX73" fmla="*/ 1906098 w 2949287"/>
                <a:gd name="connsiteY73" fmla="*/ 281189 h 1992133"/>
                <a:gd name="connsiteX74" fmla="*/ 1854583 w 2949287"/>
                <a:gd name="connsiteY74" fmla="*/ 268310 h 1992133"/>
                <a:gd name="connsiteX75" fmla="*/ 1481095 w 2949287"/>
                <a:gd name="connsiteY75" fmla="*/ 242552 h 1992133"/>
                <a:gd name="connsiteX76" fmla="*/ 1378064 w 2949287"/>
                <a:gd name="connsiteY76" fmla="*/ 203916 h 1992133"/>
                <a:gd name="connsiteX77" fmla="*/ 1339428 w 2949287"/>
                <a:gd name="connsiteY77" fmla="*/ 191037 h 1992133"/>
                <a:gd name="connsiteX78" fmla="*/ 1287912 w 2949287"/>
                <a:gd name="connsiteY78" fmla="*/ 152400 h 1992133"/>
                <a:gd name="connsiteX79" fmla="*/ 1236397 w 2949287"/>
                <a:gd name="connsiteY79" fmla="*/ 139521 h 1992133"/>
                <a:gd name="connsiteX80" fmla="*/ 1197760 w 2949287"/>
                <a:gd name="connsiteY80" fmla="*/ 126642 h 1992133"/>
                <a:gd name="connsiteX81" fmla="*/ 1172002 w 2949287"/>
                <a:gd name="connsiteY81" fmla="*/ 88006 h 1992133"/>
                <a:gd name="connsiteX82" fmla="*/ 1107608 w 2949287"/>
                <a:gd name="connsiteY82" fmla="*/ 23611 h 1992133"/>
                <a:gd name="connsiteX83" fmla="*/ 1120487 w 2949287"/>
                <a:gd name="connsiteY83" fmla="*/ 10732 h 199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949287" h="1992133">
                  <a:moveTo>
                    <a:pt x="1120487" y="10732"/>
                  </a:moveTo>
                  <a:cubicBezTo>
                    <a:pt x="1118341" y="21464"/>
                    <a:pt x="1102188" y="61899"/>
                    <a:pt x="1094729" y="88006"/>
                  </a:cubicBezTo>
                  <a:cubicBezTo>
                    <a:pt x="1085004" y="122045"/>
                    <a:pt x="1086163" y="160091"/>
                    <a:pt x="1068971" y="191037"/>
                  </a:cubicBezTo>
                  <a:cubicBezTo>
                    <a:pt x="1062378" y="202904"/>
                    <a:pt x="1043214" y="199623"/>
                    <a:pt x="1030335" y="203916"/>
                  </a:cubicBezTo>
                  <a:cubicBezTo>
                    <a:pt x="1017456" y="225381"/>
                    <a:pt x="1001326" y="245204"/>
                    <a:pt x="991698" y="268310"/>
                  </a:cubicBezTo>
                  <a:cubicBezTo>
                    <a:pt x="979677" y="297159"/>
                    <a:pt x="974921" y="328527"/>
                    <a:pt x="965940" y="358462"/>
                  </a:cubicBezTo>
                  <a:cubicBezTo>
                    <a:pt x="962039" y="371465"/>
                    <a:pt x="957354" y="384220"/>
                    <a:pt x="953061" y="397099"/>
                  </a:cubicBezTo>
                  <a:cubicBezTo>
                    <a:pt x="961647" y="444321"/>
                    <a:pt x="968762" y="491835"/>
                    <a:pt x="978819" y="538766"/>
                  </a:cubicBezTo>
                  <a:cubicBezTo>
                    <a:pt x="981664" y="552040"/>
                    <a:pt x="982099" y="567804"/>
                    <a:pt x="991698" y="577403"/>
                  </a:cubicBezTo>
                  <a:cubicBezTo>
                    <a:pt x="1001297" y="587002"/>
                    <a:pt x="1016827" y="588931"/>
                    <a:pt x="1030335" y="590282"/>
                  </a:cubicBezTo>
                  <a:cubicBezTo>
                    <a:pt x="1103078" y="597556"/>
                    <a:pt x="1176295" y="598868"/>
                    <a:pt x="1249275" y="603161"/>
                  </a:cubicBezTo>
                  <a:cubicBezTo>
                    <a:pt x="1292205" y="611747"/>
                    <a:pt x="1334724" y="622727"/>
                    <a:pt x="1378064" y="628918"/>
                  </a:cubicBezTo>
                  <a:cubicBezTo>
                    <a:pt x="1419525" y="634841"/>
                    <a:pt x="1507307" y="629145"/>
                    <a:pt x="1558368" y="654676"/>
                  </a:cubicBezTo>
                  <a:cubicBezTo>
                    <a:pt x="1572212" y="661598"/>
                    <a:pt x="1585114" y="670525"/>
                    <a:pt x="1597005" y="680434"/>
                  </a:cubicBezTo>
                  <a:cubicBezTo>
                    <a:pt x="1610997" y="692094"/>
                    <a:pt x="1622763" y="706191"/>
                    <a:pt x="1635642" y="719070"/>
                  </a:cubicBezTo>
                  <a:cubicBezTo>
                    <a:pt x="1639935" y="753414"/>
                    <a:pt x="1641269" y="788258"/>
                    <a:pt x="1648521" y="822101"/>
                  </a:cubicBezTo>
                  <a:cubicBezTo>
                    <a:pt x="1654210" y="848650"/>
                    <a:pt x="1648520" y="890789"/>
                    <a:pt x="1674278" y="899375"/>
                  </a:cubicBezTo>
                  <a:lnTo>
                    <a:pt x="1712915" y="912254"/>
                  </a:lnTo>
                  <a:cubicBezTo>
                    <a:pt x="1695743" y="920840"/>
                    <a:pt x="1679375" y="931270"/>
                    <a:pt x="1661399" y="938011"/>
                  </a:cubicBezTo>
                  <a:cubicBezTo>
                    <a:pt x="1644826" y="944226"/>
                    <a:pt x="1626903" y="946027"/>
                    <a:pt x="1609884" y="950890"/>
                  </a:cubicBezTo>
                  <a:cubicBezTo>
                    <a:pt x="1581543" y="958988"/>
                    <a:pt x="1528971" y="979319"/>
                    <a:pt x="1506853" y="989527"/>
                  </a:cubicBezTo>
                  <a:cubicBezTo>
                    <a:pt x="1471990" y="1005618"/>
                    <a:pt x="1442166" y="1039024"/>
                    <a:pt x="1403822" y="1041042"/>
                  </a:cubicBezTo>
                  <a:lnTo>
                    <a:pt x="1159123" y="1053921"/>
                  </a:lnTo>
                  <a:cubicBezTo>
                    <a:pt x="1154830" y="1075386"/>
                    <a:pt x="1146245" y="1096426"/>
                    <a:pt x="1146245" y="1118316"/>
                  </a:cubicBezTo>
                  <a:cubicBezTo>
                    <a:pt x="1146245" y="1140206"/>
                    <a:pt x="1149334" y="1163131"/>
                    <a:pt x="1159123" y="1182710"/>
                  </a:cubicBezTo>
                  <a:cubicBezTo>
                    <a:pt x="1171519" y="1207502"/>
                    <a:pt x="1214207" y="1232311"/>
                    <a:pt x="1236397" y="1247104"/>
                  </a:cubicBezTo>
                  <a:cubicBezTo>
                    <a:pt x="1244983" y="1259983"/>
                    <a:pt x="1251961" y="1274092"/>
                    <a:pt x="1262154" y="1285741"/>
                  </a:cubicBezTo>
                  <a:cubicBezTo>
                    <a:pt x="1288260" y="1315577"/>
                    <a:pt x="1326396" y="1356498"/>
                    <a:pt x="1365185" y="1375893"/>
                  </a:cubicBezTo>
                  <a:cubicBezTo>
                    <a:pt x="1471832" y="1429217"/>
                    <a:pt x="1331726" y="1340708"/>
                    <a:pt x="1442459" y="1414530"/>
                  </a:cubicBezTo>
                  <a:cubicBezTo>
                    <a:pt x="1350457" y="1475863"/>
                    <a:pt x="1395218" y="1458537"/>
                    <a:pt x="1313670" y="1478924"/>
                  </a:cubicBezTo>
                  <a:cubicBezTo>
                    <a:pt x="1305084" y="1491803"/>
                    <a:pt x="1302795" y="1513309"/>
                    <a:pt x="1287912" y="1517561"/>
                  </a:cubicBezTo>
                  <a:cubicBezTo>
                    <a:pt x="1266864" y="1523575"/>
                    <a:pt x="1244754" y="1509991"/>
                    <a:pt x="1223518" y="1504682"/>
                  </a:cubicBezTo>
                  <a:cubicBezTo>
                    <a:pt x="1210348" y="1501389"/>
                    <a:pt x="1198133" y="1494748"/>
                    <a:pt x="1184881" y="1491803"/>
                  </a:cubicBezTo>
                  <a:cubicBezTo>
                    <a:pt x="1159390" y="1486138"/>
                    <a:pt x="1133366" y="1483217"/>
                    <a:pt x="1107608" y="1478924"/>
                  </a:cubicBezTo>
                  <a:lnTo>
                    <a:pt x="721242" y="1491803"/>
                  </a:lnTo>
                  <a:cubicBezTo>
                    <a:pt x="671927" y="1500433"/>
                    <a:pt x="637232" y="1546687"/>
                    <a:pt x="592453" y="1569076"/>
                  </a:cubicBezTo>
                  <a:cubicBezTo>
                    <a:pt x="528795" y="1600905"/>
                    <a:pt x="559151" y="1588763"/>
                    <a:pt x="502301" y="1607713"/>
                  </a:cubicBezTo>
                  <a:cubicBezTo>
                    <a:pt x="335658" y="1496616"/>
                    <a:pt x="455960" y="1554960"/>
                    <a:pt x="103056" y="1569076"/>
                  </a:cubicBezTo>
                  <a:cubicBezTo>
                    <a:pt x="111442" y="1803869"/>
                    <a:pt x="0" y="1921632"/>
                    <a:pt x="167450" y="1942563"/>
                  </a:cubicBezTo>
                  <a:cubicBezTo>
                    <a:pt x="218745" y="1948975"/>
                    <a:pt x="270481" y="1951149"/>
                    <a:pt x="321997" y="1955442"/>
                  </a:cubicBezTo>
                  <a:cubicBezTo>
                    <a:pt x="468759" y="1992133"/>
                    <a:pt x="410171" y="1981200"/>
                    <a:pt x="695484" y="1981200"/>
                  </a:cubicBezTo>
                  <a:cubicBezTo>
                    <a:pt x="1039001" y="1981200"/>
                    <a:pt x="1382920" y="1959707"/>
                    <a:pt x="1725794" y="1942563"/>
                  </a:cubicBezTo>
                  <a:cubicBezTo>
                    <a:pt x="1738673" y="1933977"/>
                    <a:pt x="1750586" y="1923728"/>
                    <a:pt x="1764430" y="1916806"/>
                  </a:cubicBezTo>
                  <a:cubicBezTo>
                    <a:pt x="1785108" y="1906467"/>
                    <a:pt x="1810013" y="1904485"/>
                    <a:pt x="1828825" y="1891048"/>
                  </a:cubicBezTo>
                  <a:cubicBezTo>
                    <a:pt x="1841420" y="1882051"/>
                    <a:pt x="1845997" y="1865290"/>
                    <a:pt x="1854583" y="1852411"/>
                  </a:cubicBezTo>
                  <a:cubicBezTo>
                    <a:pt x="1858876" y="1826653"/>
                    <a:pt x="1864010" y="1801022"/>
                    <a:pt x="1867461" y="1775138"/>
                  </a:cubicBezTo>
                  <a:cubicBezTo>
                    <a:pt x="1872599" y="1736605"/>
                    <a:pt x="1873949" y="1697573"/>
                    <a:pt x="1880340" y="1659228"/>
                  </a:cubicBezTo>
                  <a:cubicBezTo>
                    <a:pt x="1882572" y="1645837"/>
                    <a:pt x="1889926" y="1633762"/>
                    <a:pt x="1893219" y="1620592"/>
                  </a:cubicBezTo>
                  <a:cubicBezTo>
                    <a:pt x="1898528" y="1599356"/>
                    <a:pt x="1897968" y="1576521"/>
                    <a:pt x="1906098" y="1556197"/>
                  </a:cubicBezTo>
                  <a:cubicBezTo>
                    <a:pt x="1915395" y="1532955"/>
                    <a:pt x="1931856" y="1513268"/>
                    <a:pt x="1944735" y="1491803"/>
                  </a:cubicBezTo>
                  <a:cubicBezTo>
                    <a:pt x="1949028" y="1453166"/>
                    <a:pt x="1952792" y="1414467"/>
                    <a:pt x="1957614" y="1375893"/>
                  </a:cubicBezTo>
                  <a:cubicBezTo>
                    <a:pt x="1961379" y="1345772"/>
                    <a:pt x="1946207" y="1303954"/>
                    <a:pt x="1970492" y="1285741"/>
                  </a:cubicBezTo>
                  <a:cubicBezTo>
                    <a:pt x="1994777" y="1267527"/>
                    <a:pt x="2030323" y="1297176"/>
                    <a:pt x="2060645" y="1298620"/>
                  </a:cubicBezTo>
                  <a:cubicBezTo>
                    <a:pt x="2210790" y="1305770"/>
                    <a:pt x="2361152" y="1307206"/>
                    <a:pt x="2511405" y="1311499"/>
                  </a:cubicBezTo>
                  <a:cubicBezTo>
                    <a:pt x="2558628" y="1315792"/>
                    <a:pt x="2605980" y="1318837"/>
                    <a:pt x="2653073" y="1324377"/>
                  </a:cubicBezTo>
                  <a:cubicBezTo>
                    <a:pt x="2679007" y="1327428"/>
                    <a:pt x="2704233" y="1337256"/>
                    <a:pt x="2730346" y="1337256"/>
                  </a:cubicBezTo>
                  <a:cubicBezTo>
                    <a:pt x="2790600" y="1337256"/>
                    <a:pt x="2850549" y="1328670"/>
                    <a:pt x="2910650" y="1324377"/>
                  </a:cubicBezTo>
                  <a:cubicBezTo>
                    <a:pt x="2914943" y="1294326"/>
                    <a:pt x="2918538" y="1264168"/>
                    <a:pt x="2923529" y="1234225"/>
                  </a:cubicBezTo>
                  <a:cubicBezTo>
                    <a:pt x="2931704" y="1185175"/>
                    <a:pt x="2937709" y="1164626"/>
                    <a:pt x="2949287" y="1118316"/>
                  </a:cubicBezTo>
                  <a:cubicBezTo>
                    <a:pt x="2940701" y="1002406"/>
                    <a:pt x="2941472" y="885420"/>
                    <a:pt x="2923529" y="770586"/>
                  </a:cubicBezTo>
                  <a:cubicBezTo>
                    <a:pt x="2913674" y="707514"/>
                    <a:pt x="2882998" y="711053"/>
                    <a:pt x="2846256" y="680434"/>
                  </a:cubicBezTo>
                  <a:cubicBezTo>
                    <a:pt x="2832264" y="668774"/>
                    <a:pt x="2821611" y="653457"/>
                    <a:pt x="2807619" y="641797"/>
                  </a:cubicBezTo>
                  <a:cubicBezTo>
                    <a:pt x="2795728" y="631888"/>
                    <a:pt x="2780632" y="626232"/>
                    <a:pt x="2768983" y="616039"/>
                  </a:cubicBezTo>
                  <a:cubicBezTo>
                    <a:pt x="2746138" y="596050"/>
                    <a:pt x="2728873" y="569858"/>
                    <a:pt x="2704588" y="551645"/>
                  </a:cubicBezTo>
                  <a:cubicBezTo>
                    <a:pt x="2693728" y="543500"/>
                    <a:pt x="2678430" y="544114"/>
                    <a:pt x="2665952" y="538766"/>
                  </a:cubicBezTo>
                  <a:cubicBezTo>
                    <a:pt x="2545914" y="487321"/>
                    <a:pt x="2681639" y="534048"/>
                    <a:pt x="2562921" y="500130"/>
                  </a:cubicBezTo>
                  <a:cubicBezTo>
                    <a:pt x="2549868" y="496401"/>
                    <a:pt x="2537792" y="488602"/>
                    <a:pt x="2524284" y="487251"/>
                  </a:cubicBezTo>
                  <a:cubicBezTo>
                    <a:pt x="2451540" y="479977"/>
                    <a:pt x="2378323" y="478665"/>
                    <a:pt x="2305343" y="474372"/>
                  </a:cubicBezTo>
                  <a:cubicBezTo>
                    <a:pt x="2288171" y="465786"/>
                    <a:pt x="2271474" y="456177"/>
                    <a:pt x="2253828" y="448614"/>
                  </a:cubicBezTo>
                  <a:cubicBezTo>
                    <a:pt x="2222949" y="435380"/>
                    <a:pt x="2196352" y="432192"/>
                    <a:pt x="2163675" y="422856"/>
                  </a:cubicBezTo>
                  <a:cubicBezTo>
                    <a:pt x="2034381" y="385914"/>
                    <a:pt x="2234520" y="437345"/>
                    <a:pt x="2073523" y="397099"/>
                  </a:cubicBezTo>
                  <a:cubicBezTo>
                    <a:pt x="2060644" y="388513"/>
                    <a:pt x="2046778" y="381250"/>
                    <a:pt x="2034887" y="371341"/>
                  </a:cubicBezTo>
                  <a:cubicBezTo>
                    <a:pt x="1976772" y="322911"/>
                    <a:pt x="2018656" y="341828"/>
                    <a:pt x="1957614" y="306947"/>
                  </a:cubicBezTo>
                  <a:cubicBezTo>
                    <a:pt x="1940945" y="297422"/>
                    <a:pt x="1924074" y="287930"/>
                    <a:pt x="1906098" y="281189"/>
                  </a:cubicBezTo>
                  <a:cubicBezTo>
                    <a:pt x="1889525" y="274974"/>
                    <a:pt x="1871862" y="272150"/>
                    <a:pt x="1854583" y="268310"/>
                  </a:cubicBezTo>
                  <a:cubicBezTo>
                    <a:pt x="1709443" y="236056"/>
                    <a:pt x="1716088" y="252343"/>
                    <a:pt x="1481095" y="242552"/>
                  </a:cubicBezTo>
                  <a:cubicBezTo>
                    <a:pt x="1393399" y="213319"/>
                    <a:pt x="1501262" y="250114"/>
                    <a:pt x="1378064" y="203916"/>
                  </a:cubicBezTo>
                  <a:cubicBezTo>
                    <a:pt x="1365353" y="199149"/>
                    <a:pt x="1352307" y="195330"/>
                    <a:pt x="1339428" y="191037"/>
                  </a:cubicBezTo>
                  <a:cubicBezTo>
                    <a:pt x="1322256" y="178158"/>
                    <a:pt x="1307111" y="162000"/>
                    <a:pt x="1287912" y="152400"/>
                  </a:cubicBezTo>
                  <a:cubicBezTo>
                    <a:pt x="1272081" y="144484"/>
                    <a:pt x="1253416" y="144384"/>
                    <a:pt x="1236397" y="139521"/>
                  </a:cubicBezTo>
                  <a:cubicBezTo>
                    <a:pt x="1223344" y="135791"/>
                    <a:pt x="1210639" y="130935"/>
                    <a:pt x="1197760" y="126642"/>
                  </a:cubicBezTo>
                  <a:cubicBezTo>
                    <a:pt x="1189174" y="113763"/>
                    <a:pt x="1182947" y="98951"/>
                    <a:pt x="1172002" y="88006"/>
                  </a:cubicBezTo>
                  <a:cubicBezTo>
                    <a:pt x="1131935" y="47939"/>
                    <a:pt x="1130504" y="80850"/>
                    <a:pt x="1107608" y="23611"/>
                  </a:cubicBezTo>
                  <a:cubicBezTo>
                    <a:pt x="1104419" y="15639"/>
                    <a:pt x="1122633" y="0"/>
                    <a:pt x="1120487" y="10732"/>
                  </a:cubicBezTo>
                  <a:close/>
                </a:path>
              </a:pathLst>
            </a:cu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3733800" y="2209800"/>
              <a:ext cx="4419600" cy="9144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46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Determination of LWP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524000"/>
            <a:ext cx="3352800" cy="2362200"/>
          </a:xfrm>
          <a:blipFill>
            <a:blip r:embed="rId4" cstate="print"/>
            <a:tile tx="0" ty="0" sx="100000" sy="100000" flip="none" algn="tl"/>
          </a:blipFill>
        </p:spPr>
        <p:txBody>
          <a:bodyPr/>
          <a:lstStyle/>
          <a:p>
            <a:r>
              <a:rPr lang="en-US" sz="2400" dirty="0" smtClean="0"/>
              <a:t>LWP was determined using the framework of Life cycle assessment (LCA) and water foot printing concept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2050DC-AA36-4042-8ED4-AED3B9ADFE1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graphicFrame>
        <p:nvGraphicFramePr>
          <p:cNvPr id="1026" name="Object 1" descr="Blue tissue paper"/>
          <p:cNvGraphicFramePr>
            <a:graphicFrameLocks noChangeAspect="1"/>
          </p:cNvGraphicFramePr>
          <p:nvPr/>
        </p:nvGraphicFramePr>
        <p:xfrm>
          <a:off x="457200" y="4267200"/>
          <a:ext cx="7856538" cy="2362200"/>
        </p:xfrm>
        <a:graphic>
          <a:graphicData uri="http://schemas.openxmlformats.org/presentationml/2006/ole">
            <p:oleObj spid="_x0000_s79874" name="Equation" r:id="rId5" imgW="2946240" imgH="863280" progId="Equation.3">
              <p:embed/>
            </p:oleObj>
          </a:graphicData>
        </a:graphic>
      </p:graphicFrame>
      <p:sp>
        <p:nvSpPr>
          <p:cNvPr id="9" name="Rounded Rectangular Callout 8"/>
          <p:cNvSpPr/>
          <p:nvPr/>
        </p:nvSpPr>
        <p:spPr>
          <a:xfrm>
            <a:off x="4038600" y="1371600"/>
            <a:ext cx="5105400" cy="2895600"/>
          </a:xfrm>
          <a:prstGeom prst="wedgeRoundRectCallout">
            <a:avLst>
              <a:gd name="adj1" fmla="val -78312"/>
              <a:gd name="adj2" fmla="val -597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</a:rPr>
              <a:t>LCA is used to compile inventory  in a defined system boundary (from cradle to farm gate –in the present study)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The water foot print accounting  was based on LCA frame of  the herd's productive life time (birth to end of productive life)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038600" y="1524000"/>
            <a:ext cx="5105400" cy="2895600"/>
            <a:chOff x="5486400" y="3962400"/>
            <a:chExt cx="5105400" cy="2895600"/>
          </a:xfrm>
        </p:grpSpPr>
        <p:sp>
          <p:nvSpPr>
            <p:cNvPr id="8" name="Rounded Rectangular Callout 7"/>
            <p:cNvSpPr/>
            <p:nvPr/>
          </p:nvSpPr>
          <p:spPr>
            <a:xfrm>
              <a:off x="5486400" y="3962400"/>
              <a:ext cx="5105400" cy="2895600"/>
            </a:xfrm>
            <a:prstGeom prst="wedgeRoundRectCallout">
              <a:avLst>
                <a:gd name="adj1" fmla="val -79366"/>
                <a:gd name="adj2" fmla="val 63217"/>
                <a:gd name="adj3" fmla="val 16667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chemeClr val="tx1"/>
                  </a:solidFill>
                </a:rPr>
                <a:t>Out puts (milk, meat)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chemeClr val="tx1"/>
                  </a:solidFill>
                </a:rPr>
                <a:t>Services (draught power)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chemeClr val="tx1"/>
                  </a:solidFill>
                </a:rPr>
                <a:t>Asset (stock capital)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chemeClr val="tx1"/>
                  </a:solidFill>
                </a:rPr>
                <a:t>Manure </a:t>
              </a:r>
            </a:p>
            <a:p>
              <a:endParaRPr lang="en-US" sz="2000" dirty="0" smtClean="0">
                <a:solidFill>
                  <a:schemeClr val="tx1"/>
                </a:solidFill>
              </a:endParaRPr>
            </a:p>
            <a:p>
              <a:endParaRPr lang="en-US" sz="2000" dirty="0" smtClean="0">
                <a:solidFill>
                  <a:schemeClr val="tx1"/>
                </a:solidFill>
              </a:endParaRPr>
            </a:p>
            <a:p>
              <a:endParaRPr 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8229600" y="4320989"/>
              <a:ext cx="2209800" cy="1219200"/>
              <a:chOff x="8229600" y="4320989"/>
              <a:chExt cx="2209800" cy="1219200"/>
            </a:xfrm>
          </p:grpSpPr>
          <p:sp>
            <p:nvSpPr>
              <p:cNvPr id="10" name="Right Brace 9"/>
              <p:cNvSpPr/>
              <p:nvPr/>
            </p:nvSpPr>
            <p:spPr>
              <a:xfrm>
                <a:off x="8229600" y="4320989"/>
                <a:ext cx="609601" cy="1219200"/>
              </a:xfrm>
              <a:prstGeom prst="righ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839200" y="4572000"/>
                <a:ext cx="1600200" cy="7620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Valued in monetary terms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Rounded Rectangular Callout 14"/>
          <p:cNvSpPr/>
          <p:nvPr/>
        </p:nvSpPr>
        <p:spPr>
          <a:xfrm>
            <a:off x="4038600" y="1600200"/>
            <a:ext cx="5105400" cy="2895600"/>
          </a:xfrm>
          <a:prstGeom prst="wedgeRoundRectCallout">
            <a:avLst>
              <a:gd name="adj1" fmla="val -51446"/>
              <a:gd name="adj2" fmla="val 10129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</a:rPr>
              <a:t>Depleted water –water used in livestock and no longer available for reuse in the domain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water for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Feed production (pasture and crop residues)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Drinking water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hygiene and processing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5410200" cy="762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Data Collection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sz="half" idx="1"/>
          </p:nvPr>
        </p:nvSpPr>
        <p:spPr>
          <a:xfrm>
            <a:off x="164945" y="1722127"/>
            <a:ext cx="4281487" cy="4602473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 applying LWP to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Gumera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watershed</a:t>
            </a:r>
          </a:p>
          <a:p>
            <a:pPr marL="463550" lvl="1" indent="-341313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62 farmers were monitored for about 1.5 years</a:t>
            </a:r>
          </a:p>
          <a:p>
            <a:pPr marL="463550" lvl="1" indent="-341313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63550" lvl="1" indent="-341313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Sample farmers were stratified based on their wealth status</a:t>
            </a:r>
          </a:p>
          <a:p>
            <a:pPr>
              <a:buFontTx/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739A2-FDBC-42AD-9F07-845C0DC5735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056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572000" y="1676400"/>
            <a:ext cx="4343400" cy="426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Wealth status (Poor, Medium and Rich)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Stratification criteria</a:t>
            </a:r>
          </a:p>
          <a:p>
            <a:pPr marL="398463" indent="-398463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Land holding</a:t>
            </a:r>
          </a:p>
          <a:p>
            <a:pPr marL="398463" indent="-398463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Livestock holding</a:t>
            </a:r>
          </a:p>
          <a:p>
            <a:pPr marL="398463" indent="-398463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Annual grain harvest</a:t>
            </a:r>
          </a:p>
          <a:p>
            <a:pPr marL="398463" indent="-398463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Additional income</a:t>
            </a:r>
          </a:p>
          <a:p>
            <a:pPr algn="ctr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5943600" cy="792163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Statistical analysis</a:t>
            </a:r>
            <a:b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447800"/>
            <a:ext cx="9144000" cy="4953000"/>
          </a:xfr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T-test analysis – for comparing  early off-take (at 2 years of age) and late off-take (at 4 years of age)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A2787E-9EE8-41F7-998C-FC3E6541646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57800" y="1524000"/>
            <a:ext cx="3581400" cy="35814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/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=µ+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+E</a:t>
            </a:r>
            <a:r>
              <a:rPr lang="en-US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where; </a:t>
            </a:r>
          </a:p>
          <a:p>
            <a:pPr marL="515938" indent="-515938" fontAlgn="auto">
              <a:spcAft>
                <a:spcPts val="0"/>
              </a:spcAft>
              <a:buFontTx/>
              <a:buNone/>
              <a:defRPr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=response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variable such as LWP, water use;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µ=the overall mean,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Livestock species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error term.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04800" y="1524000"/>
            <a:ext cx="4648200" cy="37338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ijk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=µ+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+W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+(F*W)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+E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ijk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where;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=response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variable such as LWP, water use;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µ=the overall mean,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aseline="30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farming system,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baseline="30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wealth status of smallholder farmers, </a:t>
            </a:r>
          </a:p>
          <a:p>
            <a:pPr marL="965200" indent="-965200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(F*W)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=interaction between farming system and wealth status,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ijk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error term.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Placeholder 3"/>
          <p:cNvGraphicFramePr>
            <a:graphicFrameLocks/>
          </p:cNvGraphicFramePr>
          <p:nvPr/>
        </p:nvGraphicFramePr>
        <p:xfrm>
          <a:off x="381000" y="1981200"/>
          <a:ext cx="8229600" cy="3886200"/>
        </p:xfrm>
        <a:graphic>
          <a:graphicData uri="http://schemas.openxmlformats.org/drawingml/2006/table">
            <a:tbl>
              <a:tblPr/>
              <a:tblGrid>
                <a:gridCol w="2286000"/>
                <a:gridCol w="685800"/>
                <a:gridCol w="1703388"/>
                <a:gridCol w="1684337"/>
                <a:gridCol w="1870075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Farming system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CWP± se (USD m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LWP± se (USD m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Water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use±se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(m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kg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lwt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7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RNF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12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0.46±0.01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0.057±0.003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b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50.6±2.5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7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TMF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27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0.38±0.01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0.066±0.002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42.7±1.7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7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BPF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23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0.33±0.01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0.066±0.002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42.4±1.9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7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Mean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0.39±0.01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0.063±0.003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45.2±2.0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7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F-test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**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**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5636" name="Rectangle 1"/>
          <p:cNvSpPr>
            <a:spLocks noChangeArrowheads="1"/>
          </p:cNvSpPr>
          <p:nvPr/>
        </p:nvSpPr>
        <p:spPr bwMode="auto">
          <a:xfrm>
            <a:off x="304800" y="1524000"/>
            <a:ext cx="861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000" b="1" dirty="0">
                <a:latin typeface="Baskerville Old Face" pitchFamily="18" charset="0"/>
                <a:cs typeface="Times New Roman" pitchFamily="18" charset="0"/>
              </a:rPr>
              <a:t>Table </a:t>
            </a:r>
            <a:r>
              <a:rPr lang="en-US" sz="2000" b="1" dirty="0" smtClean="0">
                <a:latin typeface="Baskerville Old Face" pitchFamily="18" charset="0"/>
                <a:cs typeface="Times New Roman" pitchFamily="18" charset="0"/>
              </a:rPr>
              <a:t>1. LWP  and CWP under </a:t>
            </a:r>
            <a:r>
              <a:rPr lang="en-US" sz="2000" b="1" dirty="0">
                <a:latin typeface="Baskerville Old Face" pitchFamily="18" charset="0"/>
                <a:cs typeface="Times New Roman" pitchFamily="18" charset="0"/>
              </a:rPr>
              <a:t>three different mixed farming systems.</a:t>
            </a:r>
            <a:endParaRPr lang="en-US" sz="2000" b="1" dirty="0">
              <a:latin typeface="Calibri" pitchFamily="34" charset="0"/>
            </a:endParaRPr>
          </a:p>
          <a:p>
            <a:pPr eaLnBrk="0" hangingPunct="0"/>
            <a:endParaRPr lang="en-US" sz="2000" b="1" dirty="0">
              <a:latin typeface="Calibri" pitchFamily="34" charset="0"/>
            </a:endParaRPr>
          </a:p>
        </p:txBody>
      </p:sp>
      <p:sp>
        <p:nvSpPr>
          <p:cNvPr id="2563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86600" cy="114300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1.2 RESULTS AND DISCUSSION</a:t>
            </a:r>
          </a:p>
        </p:txBody>
      </p:sp>
      <p:sp>
        <p:nvSpPr>
          <p:cNvPr id="5" name="Oval 4"/>
          <p:cNvSpPr/>
          <p:nvPr/>
        </p:nvSpPr>
        <p:spPr>
          <a:xfrm>
            <a:off x="4913289" y="2855889"/>
            <a:ext cx="1664595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63" y="2966430"/>
            <a:ext cx="42672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2EF34-5867-4562-BF0B-7E10AEB87F2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848600" y="2705637"/>
            <a:ext cx="1295400" cy="1752600"/>
            <a:chOff x="7848600" y="2667000"/>
            <a:chExt cx="1295400" cy="1752600"/>
          </a:xfrm>
        </p:grpSpPr>
        <p:sp>
          <p:nvSpPr>
            <p:cNvPr id="11" name="Oval Callout 10"/>
            <p:cNvSpPr/>
            <p:nvPr/>
          </p:nvSpPr>
          <p:spPr>
            <a:xfrm>
              <a:off x="8126277" y="2667000"/>
              <a:ext cx="1017723" cy="1200395"/>
            </a:xfrm>
            <a:prstGeom prst="wedgeEllipseCallout">
              <a:avLst>
                <a:gd name="adj1" fmla="val -58536"/>
                <a:gd name="adj2" fmla="val 62500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More water loss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Up Arrow 13"/>
            <p:cNvSpPr/>
            <p:nvPr/>
          </p:nvSpPr>
          <p:spPr>
            <a:xfrm>
              <a:off x="7848600" y="3276600"/>
              <a:ext cx="304800" cy="1143000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04800" y="6019800"/>
            <a:ext cx="80010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CWP</a:t>
            </a:r>
            <a:r>
              <a:rPr lang="en-US" dirty="0" smtClean="0">
                <a:solidFill>
                  <a:schemeClr val="tx1"/>
                </a:solidFill>
              </a:rPr>
              <a:t>-crop water productivity; </a:t>
            </a:r>
            <a:r>
              <a:rPr lang="en-US" b="1" dirty="0" smtClean="0">
                <a:solidFill>
                  <a:schemeClr val="tx1"/>
                </a:solidFill>
              </a:rPr>
              <a:t>LWP</a:t>
            </a:r>
            <a:r>
              <a:rPr lang="en-US" dirty="0" smtClean="0">
                <a:solidFill>
                  <a:schemeClr val="tx1"/>
                </a:solidFill>
              </a:rPr>
              <a:t>-livestock water productivity; </a:t>
            </a:r>
            <a:r>
              <a:rPr lang="en-US" b="1" dirty="0" smtClean="0">
                <a:solidFill>
                  <a:schemeClr val="tx1"/>
                </a:solidFill>
              </a:rPr>
              <a:t>USD</a:t>
            </a:r>
            <a:r>
              <a:rPr lang="en-US" dirty="0" smtClean="0">
                <a:solidFill>
                  <a:schemeClr val="tx1"/>
                </a:solidFill>
              </a:rPr>
              <a:t>- United States Dollars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361089" y="3200400"/>
            <a:ext cx="2667000" cy="2438400"/>
            <a:chOff x="6477000" y="3200400"/>
            <a:chExt cx="2667000" cy="2438400"/>
          </a:xfrm>
        </p:grpSpPr>
        <p:sp>
          <p:nvSpPr>
            <p:cNvPr id="17" name="Oval Callout 16"/>
            <p:cNvSpPr/>
            <p:nvPr/>
          </p:nvSpPr>
          <p:spPr>
            <a:xfrm>
              <a:off x="7620000" y="4724400"/>
              <a:ext cx="1524000" cy="914400"/>
            </a:xfrm>
            <a:prstGeom prst="wedgeEllipseCallout">
              <a:avLst>
                <a:gd name="adj1" fmla="val -105954"/>
                <a:gd name="adj2" fmla="val -75530"/>
              </a:avLst>
            </a:prstGeom>
            <a:solidFill>
              <a:srgbClr val="FFC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20% additional water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Curved Left Arrow 18"/>
            <p:cNvSpPr/>
            <p:nvPr/>
          </p:nvSpPr>
          <p:spPr>
            <a:xfrm flipH="1" flipV="1">
              <a:off x="6477000" y="3200400"/>
              <a:ext cx="457200" cy="1371600"/>
            </a:xfrm>
            <a:prstGeom prst="curvedLeftArrow">
              <a:avLst>
                <a:gd name="adj1" fmla="val 25000"/>
                <a:gd name="adj2" fmla="val 75000"/>
                <a:gd name="adj3" fmla="val 25000"/>
              </a:avLst>
            </a:prstGeom>
            <a:solidFill>
              <a:srgbClr val="FFC0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3352800" y="4888605"/>
            <a:ext cx="3200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Placeholder 5"/>
          <p:cNvGraphicFramePr>
            <a:graphicFrameLocks/>
          </p:cNvGraphicFramePr>
          <p:nvPr/>
        </p:nvGraphicFramePr>
        <p:xfrm>
          <a:off x="228600" y="1828800"/>
          <a:ext cx="8534400" cy="4343400"/>
        </p:xfrm>
        <a:graphic>
          <a:graphicData uri="http://schemas.openxmlformats.org/drawingml/2006/table">
            <a:tbl>
              <a:tblPr/>
              <a:tblGrid>
                <a:gridCol w="1828800"/>
                <a:gridCol w="1143000"/>
                <a:gridCol w="1752600"/>
                <a:gridCol w="1905000"/>
                <a:gridCol w="1905000"/>
              </a:tblGrid>
              <a:tr h="13030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Wealth status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CWP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± se (USD m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LWP± se (USD m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Water use± se (m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kg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lwt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080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68363" algn="ctr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Poor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23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0.37±0.01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0.060±0.003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46.8±2.1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ab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080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Medium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23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0.38±0.01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0.058±0.002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b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48.0±1.9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080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Rich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16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0.43±0.01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0.072±0.003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a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40.9±2.2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080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Mean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0.39±0.01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0.063±0.003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45.2±2.1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080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F-test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skerville Old Face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**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**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skerville Old Face" pitchFamily="18" charset="0"/>
                          <a:cs typeface="Times New Roman" pitchFamily="18" charset="0"/>
                        </a:rPr>
                        <a:t>*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6660" name="Rectangle 2"/>
          <p:cNvSpPr>
            <a:spLocks noChangeArrowheads="1"/>
          </p:cNvSpPr>
          <p:nvPr/>
        </p:nvSpPr>
        <p:spPr bwMode="auto">
          <a:xfrm>
            <a:off x="228600" y="1398657"/>
            <a:ext cx="8686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868363" algn="ctr"/>
              </a:tabLst>
            </a:pPr>
            <a:r>
              <a:rPr lang="en-US" sz="2000" b="1" dirty="0">
                <a:latin typeface="Baskerville Old Face" pitchFamily="18" charset="0"/>
                <a:cs typeface="Times New Roman" pitchFamily="18" charset="0"/>
              </a:rPr>
              <a:t>Table </a:t>
            </a:r>
            <a:r>
              <a:rPr lang="en-US" sz="2000" b="1" dirty="0" smtClean="0">
                <a:latin typeface="Baskerville Old Face" pitchFamily="18" charset="0"/>
                <a:cs typeface="Times New Roman" pitchFamily="18" charset="0"/>
              </a:rPr>
              <a:t>2. LWP </a:t>
            </a:r>
            <a:r>
              <a:rPr lang="en-US" sz="2000" b="1" dirty="0">
                <a:latin typeface="Baskerville Old Face" pitchFamily="18" charset="0"/>
                <a:cs typeface="Times New Roman" pitchFamily="18" charset="0"/>
              </a:rPr>
              <a:t>across wealth </a:t>
            </a:r>
            <a:r>
              <a:rPr lang="en-US" sz="2000" b="1" dirty="0" smtClean="0">
                <a:latin typeface="Baskerville Old Face" pitchFamily="18" charset="0"/>
                <a:cs typeface="Times New Roman" pitchFamily="18" charset="0"/>
              </a:rPr>
              <a:t>status </a:t>
            </a:r>
            <a:r>
              <a:rPr lang="en-US" sz="2000" b="1" dirty="0">
                <a:latin typeface="Baskerville Old Face" pitchFamily="18" charset="0"/>
                <a:cs typeface="Times New Roman" pitchFamily="18" charset="0"/>
              </a:rPr>
              <a:t>of smallholder farmers in Gumara  watershed.</a:t>
            </a:r>
            <a:endParaRPr lang="en-US" sz="2000" b="1" dirty="0">
              <a:latin typeface="Calibri" pitchFamily="34" charset="0"/>
            </a:endParaRPr>
          </a:p>
          <a:p>
            <a:pPr eaLnBrk="0" hangingPunct="0">
              <a:tabLst>
                <a:tab pos="868363" algn="ctr"/>
              </a:tabLst>
            </a:pPr>
            <a:endParaRPr lang="en-US" sz="2000" b="1" dirty="0">
              <a:latin typeface="Calibri" pitchFamily="34" charset="0"/>
            </a:endParaRPr>
          </a:p>
        </p:txBody>
      </p:sp>
      <p:sp>
        <p:nvSpPr>
          <p:cNvPr id="2666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86600" cy="114300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1.2 RESULTS AND DISCUSSION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4291884"/>
            <a:ext cx="81534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E9176F-E9E6-4781-AEED-64BB89F99A8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8600" y="6248400"/>
            <a:ext cx="80010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CWP</a:t>
            </a:r>
            <a:r>
              <a:rPr lang="en-US" dirty="0" smtClean="0">
                <a:solidFill>
                  <a:schemeClr val="tx1"/>
                </a:solidFill>
              </a:rPr>
              <a:t>-crop water productivity; </a:t>
            </a:r>
            <a:r>
              <a:rPr lang="en-US" b="1" dirty="0" smtClean="0">
                <a:solidFill>
                  <a:schemeClr val="tx1"/>
                </a:solidFill>
              </a:rPr>
              <a:t>LWP</a:t>
            </a:r>
            <a:r>
              <a:rPr lang="en-US" dirty="0" smtClean="0">
                <a:solidFill>
                  <a:schemeClr val="tx1"/>
                </a:solidFill>
              </a:rPr>
              <a:t>-livestock water productivity; </a:t>
            </a:r>
            <a:r>
              <a:rPr lang="en-US" b="1" dirty="0" smtClean="0">
                <a:solidFill>
                  <a:schemeClr val="tx1"/>
                </a:solidFill>
              </a:rPr>
              <a:t>USD</a:t>
            </a:r>
            <a:r>
              <a:rPr lang="en-US" dirty="0" smtClean="0">
                <a:solidFill>
                  <a:schemeClr val="tx1"/>
                </a:solidFill>
              </a:rPr>
              <a:t>- United States Dollars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505200"/>
            <a:ext cx="7239000" cy="457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7086600" cy="792163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1.2 RESULTS AND DISCUSSION</a:t>
            </a: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304800" y="1905000"/>
          <a:ext cx="8153400" cy="4133850"/>
        </p:xfrm>
        <a:graphic>
          <a:graphicData uri="http://schemas.openxmlformats.org/drawingml/2006/table">
            <a:tbl>
              <a:tblPr/>
              <a:tblGrid>
                <a:gridCol w="1219200"/>
                <a:gridCol w="914400"/>
                <a:gridCol w="1676400"/>
                <a:gridCol w="2133600"/>
                <a:gridCol w="2209800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Off-take type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LWP± se (USD m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Sale income± se  (USD TLU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Water use± se (m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kg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lwt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Early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0.09±0.003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272.1±2.3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13.2±0.6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Late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0.068±0.001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265.3±1.2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29.6±1.0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Mean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0.079±0.002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268.7±1.7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21.4±0.8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t-test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3FD79-2F3F-4A9D-812A-EC04B53D3C6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27682" name="Rectangle 1"/>
          <p:cNvSpPr>
            <a:spLocks noChangeArrowheads="1"/>
          </p:cNvSpPr>
          <p:nvPr/>
        </p:nvSpPr>
        <p:spPr bwMode="auto">
          <a:xfrm>
            <a:off x="304800" y="1447800"/>
            <a:ext cx="8534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>
            <a:spAutoFit/>
          </a:bodyPr>
          <a:lstStyle/>
          <a:p>
            <a:pPr marL="963613" indent="-963613" eaLnBrk="0" hangingPunct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Table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LWP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under two off-take  managements.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9484" y="3287331"/>
            <a:ext cx="35814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464749" y="2651973"/>
            <a:ext cx="1692130" cy="1723909"/>
            <a:chOff x="7451870" y="2819400"/>
            <a:chExt cx="1692130" cy="1723909"/>
          </a:xfrm>
        </p:grpSpPr>
        <p:sp>
          <p:nvSpPr>
            <p:cNvPr id="8" name="Curved Up Arrow 7"/>
            <p:cNvSpPr/>
            <p:nvPr/>
          </p:nvSpPr>
          <p:spPr>
            <a:xfrm rot="16807285">
              <a:off x="7365534" y="3654462"/>
              <a:ext cx="975183" cy="802512"/>
            </a:xfrm>
            <a:prstGeom prst="curvedUp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Oval Callout 8"/>
            <p:cNvSpPr/>
            <p:nvPr/>
          </p:nvSpPr>
          <p:spPr>
            <a:xfrm>
              <a:off x="7772400" y="2819400"/>
              <a:ext cx="1371600" cy="990600"/>
            </a:xfrm>
            <a:prstGeom prst="wedgeEllipseCallou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Reduced by &gt;50%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4050405" y="3172494"/>
            <a:ext cx="15240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6172200"/>
            <a:ext cx="6096000" cy="457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LWP</a:t>
            </a:r>
            <a:r>
              <a:rPr lang="en-US" dirty="0" smtClean="0">
                <a:solidFill>
                  <a:schemeClr val="tx1"/>
                </a:solidFill>
              </a:rPr>
              <a:t>- livestock water productivity; </a:t>
            </a:r>
            <a:r>
              <a:rPr lang="en-US" b="1" dirty="0" smtClean="0">
                <a:solidFill>
                  <a:schemeClr val="tx1"/>
                </a:solidFill>
              </a:rPr>
              <a:t>USD</a:t>
            </a:r>
            <a:r>
              <a:rPr lang="en-US" dirty="0" smtClean="0">
                <a:solidFill>
                  <a:schemeClr val="tx1"/>
                </a:solidFill>
              </a:rPr>
              <a:t>- United States Dollars; </a:t>
            </a:r>
            <a:r>
              <a:rPr lang="en-US" b="1" dirty="0" smtClean="0">
                <a:solidFill>
                  <a:schemeClr val="tx1"/>
                </a:solidFill>
              </a:rPr>
              <a:t>TLU</a:t>
            </a:r>
            <a:r>
              <a:rPr lang="en-US" dirty="0" smtClean="0">
                <a:solidFill>
                  <a:schemeClr val="tx1"/>
                </a:solidFill>
              </a:rPr>
              <a:t>- tropical  livestock unit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391400" cy="792163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1.2 RESULTS AND DISCUSSION</a:t>
            </a: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152400" y="2057400"/>
          <a:ext cx="8763000" cy="4212905"/>
        </p:xfrm>
        <a:graphic>
          <a:graphicData uri="http://schemas.openxmlformats.org/drawingml/2006/table">
            <a:tbl>
              <a:tblPr/>
              <a:tblGrid>
                <a:gridCol w="2327671"/>
                <a:gridCol w="796529"/>
                <a:gridCol w="1066800"/>
                <a:gridCol w="2505361"/>
                <a:gridCol w="2066639"/>
              </a:tblGrid>
              <a:tr h="113863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Livestock species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Liv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no./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hh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LWP±se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(USD m</a:t>
                      </a:r>
                      <a:r>
                        <a:rPr kumimoji="0" lang="en-US" sz="2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Water 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use±se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(m</a:t>
                      </a:r>
                      <a:r>
                        <a:rPr kumimoji="0" lang="en-US" sz="2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kg</a:t>
                      </a:r>
                      <a:r>
                        <a:rPr kumimoji="0" lang="en-US" sz="2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lwt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4674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Small ruminant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5.3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0.053±0.002</a:t>
                      </a:r>
                      <a:r>
                        <a:rPr kumimoji="0" lang="en-US" sz="2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37.9±5.7</a:t>
                      </a:r>
                      <a:r>
                        <a:rPr kumimoji="0" lang="en-US" sz="2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7175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Cattle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5.9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0.077±0.002</a:t>
                      </a:r>
                      <a:r>
                        <a:rPr kumimoji="0" lang="en-US" sz="2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37.6±5.0</a:t>
                      </a:r>
                      <a:r>
                        <a:rPr kumimoji="0" lang="en-US" sz="2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7175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Equine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0.037±0.002</a:t>
                      </a:r>
                      <a:r>
                        <a:rPr kumimoji="0" lang="en-US" sz="2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143.2±5.9</a:t>
                      </a:r>
                      <a:r>
                        <a:rPr kumimoji="0" lang="en-US" sz="2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06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Mean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0.057±0.002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67.4±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806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F-test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D4BE1C-6A72-446B-8736-B1124A4977C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28704" name="Rectangle 1"/>
          <p:cNvSpPr>
            <a:spLocks noChangeArrowheads="1"/>
          </p:cNvSpPr>
          <p:nvPr/>
        </p:nvSpPr>
        <p:spPr bwMode="auto">
          <a:xfrm>
            <a:off x="152400" y="1524000"/>
            <a:ext cx="899160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>
            <a:spAutoFit/>
          </a:bodyPr>
          <a:lstStyle/>
          <a:p>
            <a:pPr marL="1201738" indent="-1201738" eaLnBrk="0" hangingPunct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Table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LWP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 different livestock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species</a:t>
            </a:r>
          </a:p>
        </p:txBody>
      </p:sp>
      <p:sp>
        <p:nvSpPr>
          <p:cNvPr id="6" name="Oval 5"/>
          <p:cNvSpPr/>
          <p:nvPr/>
        </p:nvSpPr>
        <p:spPr>
          <a:xfrm>
            <a:off x="4434627" y="3810000"/>
            <a:ext cx="22860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934200" y="3276600"/>
            <a:ext cx="1676400" cy="121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6324600"/>
            <a:ext cx="6324600" cy="381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LWP</a:t>
            </a:r>
            <a:r>
              <a:rPr lang="en-US" dirty="0" smtClean="0">
                <a:solidFill>
                  <a:schemeClr val="tx1"/>
                </a:solidFill>
              </a:rPr>
              <a:t> – Livestock water productivity; </a:t>
            </a:r>
            <a:r>
              <a:rPr lang="en-US" b="1" dirty="0" smtClean="0">
                <a:solidFill>
                  <a:schemeClr val="tx1"/>
                </a:solidFill>
              </a:rPr>
              <a:t>USD</a:t>
            </a:r>
            <a:r>
              <a:rPr lang="en-US" dirty="0" smtClean="0">
                <a:solidFill>
                  <a:schemeClr val="tx1"/>
                </a:solidFill>
              </a:rPr>
              <a:t>- United States Dollars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620000" cy="10668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Outline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447800"/>
            <a:ext cx="8610600" cy="5029200"/>
          </a:xfrm>
        </p:spPr>
        <p:txBody>
          <a:bodyPr rtlCol="0">
            <a:normAutofit fontScale="92500"/>
          </a:bodyPr>
          <a:lstStyle/>
          <a:p>
            <a:pPr marL="23493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</a:rPr>
              <a:t>I</a:t>
            </a:r>
            <a:r>
              <a:rPr lang="en-US" b="1" dirty="0" smtClean="0">
                <a:solidFill>
                  <a:srgbClr val="002060"/>
                </a:solidFill>
              </a:rPr>
              <a:t>ntroduction</a:t>
            </a:r>
          </a:p>
          <a:p>
            <a:pPr marL="1200090" lvl="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/>
              <a:t>Problem statement</a:t>
            </a:r>
          </a:p>
          <a:p>
            <a:pPr marL="1200090" lvl="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/>
              <a:t>Objectives</a:t>
            </a:r>
          </a:p>
          <a:p>
            <a:pPr marL="682625" lvl="1" indent="16668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Materials and Methods</a:t>
            </a:r>
          </a:p>
          <a:p>
            <a:pPr marL="2063647" lvl="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/>
              <a:t>Description of study area</a:t>
            </a:r>
          </a:p>
          <a:p>
            <a:pPr marL="2063647" lvl="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/>
              <a:t>Study design and treatments</a:t>
            </a:r>
          </a:p>
          <a:p>
            <a:pPr marL="2063647" lvl="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/>
              <a:t>Statistical analysis</a:t>
            </a:r>
          </a:p>
          <a:p>
            <a:pPr marL="1879600" lvl="2" indent="-231775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Results and Discussion</a:t>
            </a:r>
          </a:p>
          <a:p>
            <a:pPr marL="3311360" lvl="7">
              <a:buFont typeface="Wingdings" pitchFamily="2" charset="2"/>
              <a:buChar char="Ø"/>
              <a:defRPr/>
            </a:pPr>
            <a:r>
              <a:rPr lang="en-US" dirty="0" smtClean="0"/>
              <a:t>Livestock water productivity</a:t>
            </a:r>
          </a:p>
          <a:p>
            <a:pPr marL="3090863" lvl="7" indent="1588">
              <a:buFont typeface="Wingdings" pitchFamily="2" charset="2"/>
              <a:buChar char="Ø"/>
              <a:defRPr/>
            </a:pPr>
            <a:r>
              <a:rPr lang="en-US" dirty="0" smtClean="0"/>
              <a:t>Collective management on communal grazing lands</a:t>
            </a:r>
          </a:p>
          <a:p>
            <a:pPr marL="3311360" lvl="7">
              <a:buFont typeface="Wingdings" pitchFamily="2" charset="2"/>
              <a:buChar char="Ø"/>
              <a:defRPr/>
            </a:pPr>
            <a:r>
              <a:rPr lang="en-US" dirty="0" smtClean="0"/>
              <a:t>Determinants of good pasture condition</a:t>
            </a:r>
          </a:p>
          <a:p>
            <a:pPr marL="2746375" lvl="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Conclusions and Recommendations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F78A-6C6A-4584-A9BB-17FFCEBBE304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86597" y="1905000"/>
            <a:ext cx="2630487" cy="41148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ctrTitle"/>
          </p:nvPr>
        </p:nvSpPr>
        <p:spPr>
          <a:xfrm>
            <a:off x="533400" y="1752600"/>
            <a:ext cx="8001000" cy="419100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Impact of Collective Management on Communal Grazing Lands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7239000" cy="685800"/>
          </a:xfrm>
        </p:spPr>
        <p:txBody>
          <a:bodyPr/>
          <a:lstStyle/>
          <a:p>
            <a:pPr marL="457177" indent="-457177"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Study Design</a:t>
            </a:r>
            <a:endParaRPr lang="en-US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3733800" y="2122488"/>
          <a:ext cx="5257800" cy="437291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828035"/>
                <a:gridCol w="1143255"/>
                <a:gridCol w="1143255"/>
                <a:gridCol w="1143255"/>
              </a:tblGrid>
              <a:tr h="426990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b="1" dirty="0"/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/>
                        <a:t>Parameter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/>
                        <a:t>GLM type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814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/>
                        <a:t>Restricted communal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Private holding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Freely open communal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2689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/>
                        <a:t>Grazing duration (days/month)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/>
                        <a:t>12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/>
                        <a:t>10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/>
                        <a:t>3</a:t>
                      </a:r>
                      <a:r>
                        <a:rPr lang="en-US" sz="1600" dirty="0" smtClean="0"/>
                        <a:t>0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23571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/>
                        <a:t>Resting season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/>
                        <a:t>August –November; May - June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July-October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No resting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9307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/>
                        <a:t>Dominant grazer species</a:t>
                      </a:r>
                      <a:endParaRPr lang="en-US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/>
                        <a:t>oxen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cattle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Cattle, sheep and equine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614" marR="60614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E9549-FF00-49F9-BF8C-0A97C067648C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31777" name="Rectangle 2"/>
          <p:cNvSpPr>
            <a:spLocks noChangeArrowheads="1"/>
          </p:cNvSpPr>
          <p:nvPr/>
        </p:nvSpPr>
        <p:spPr bwMode="auto">
          <a:xfrm>
            <a:off x="3962400" y="1600200"/>
            <a:ext cx="518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>
            <a:spAutoFit/>
          </a:bodyPr>
          <a:lstStyle/>
          <a:p>
            <a:pPr algn="just"/>
            <a:r>
              <a:rPr lang="en-US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Table 6. Description of different types of grazing land management (GLM).</a:t>
            </a:r>
            <a:endParaRPr lang="en-US" sz="14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651714"/>
            <a:ext cx="3352800" cy="430886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36" tIns="45718" rIns="91436" bIns="45718">
            <a:spAutoFit/>
          </a:bodyPr>
          <a:lstStyle/>
          <a:p>
            <a:pPr marL="231775" indent="-231775"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Three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types of Grazing Land Management (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GLM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under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two slope gradients (&lt;10%, 15-25%)</a:t>
            </a: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GLMs are: </a:t>
            </a:r>
          </a:p>
          <a:p>
            <a:pPr marL="514350" indent="-514350" defTabSz="91435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restricted communal GLM</a:t>
            </a:r>
          </a:p>
          <a:p>
            <a:pPr marL="514350" indent="-514350" defTabSz="91435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private holding GLM</a:t>
            </a:r>
          </a:p>
          <a:p>
            <a:pPr marL="514350" indent="-514350" defTabSz="91435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freely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open communal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GLM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3733800" y="1667817"/>
            <a:ext cx="5257800" cy="2362200"/>
          </a:xfrm>
          <a:prstGeom prst="wedgeRoundRectCallout">
            <a:avLst>
              <a:gd name="adj1" fmla="val -72336"/>
              <a:gd name="adj2" fmla="val 47486"/>
              <a:gd name="adj3" fmla="val 16667"/>
            </a:avLst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Identified villagers are recognized as members to have use right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The grazing land management  is governed by local by-laws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Only fixed number of animals are allowed for grazing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429000" y="4785573"/>
            <a:ext cx="5257800" cy="1066800"/>
          </a:xfrm>
          <a:prstGeom prst="wedgeRoundRectCallout">
            <a:avLst>
              <a:gd name="adj1" fmla="val -59843"/>
              <a:gd name="adj2" fmla="val 11697"/>
              <a:gd name="adj3" fmla="val 16667"/>
            </a:avLst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Open for livestock in the village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3657600" y="3566373"/>
            <a:ext cx="5257800" cy="1066800"/>
          </a:xfrm>
          <a:prstGeom prst="wedgeRoundRectCallout">
            <a:avLst>
              <a:gd name="adj1" fmla="val -64743"/>
              <a:gd name="adj2" fmla="val 63609"/>
              <a:gd name="adj3" fmla="val 16667"/>
            </a:avLst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5888" indent="-115888"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 Kept by a farm household for making hay and afterward grazing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0" y="1524000"/>
            <a:ext cx="4648200" cy="533400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b="1" dirty="0">
              <a:solidFill>
                <a:srgbClr val="0070C0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200" b="1" u="sng" dirty="0" smtClean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200" b="1" u="sng" dirty="0" smtClean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b="1" u="sng" dirty="0" smtClean="0">
                <a:solidFill>
                  <a:schemeClr val="tx1"/>
                </a:solidFill>
                <a:latin typeface="+mj-lt"/>
              </a:rPr>
              <a:t>Vegetation attributes</a:t>
            </a:r>
            <a:r>
              <a:rPr lang="en-US" sz="2200" b="1" dirty="0" smtClean="0">
                <a:solidFill>
                  <a:schemeClr val="tx1"/>
                </a:solidFill>
                <a:latin typeface="+mj-lt"/>
              </a:rPr>
              <a:t>:  </a:t>
            </a:r>
          </a:p>
          <a:p>
            <a:pPr lvl="1" defTabSz="914354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200" dirty="0" err="1" smtClean="0">
                <a:solidFill>
                  <a:schemeClr val="tx1"/>
                </a:solidFill>
                <a:latin typeface="+mj-lt"/>
              </a:rPr>
              <a:t>Hrebacious</a:t>
            </a:r>
            <a:r>
              <a:rPr lang="en-US" sz="2200" dirty="0" smtClean="0">
                <a:solidFill>
                  <a:schemeClr val="tx1"/>
                </a:solidFill>
                <a:latin typeface="+mj-lt"/>
              </a:rPr>
              <a:t> biomass yield</a:t>
            </a:r>
          </a:p>
          <a:p>
            <a:pPr lvl="1" defTabSz="914354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200" dirty="0" smtClean="0">
                <a:solidFill>
                  <a:schemeClr val="tx1"/>
                </a:solidFill>
                <a:latin typeface="+mj-lt"/>
              </a:rPr>
              <a:t> Ground cover</a:t>
            </a:r>
          </a:p>
          <a:p>
            <a:pPr marL="398463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 smtClean="0">
              <a:solidFill>
                <a:schemeClr val="tx1"/>
              </a:solidFill>
              <a:latin typeface="+mj-lt"/>
            </a:endParaRPr>
          </a:p>
          <a:p>
            <a:pPr marL="398463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1"/>
                </a:solidFill>
                <a:latin typeface="+mj-lt"/>
              </a:rPr>
              <a:t>determined along a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50m </a:t>
            </a:r>
            <a:r>
              <a:rPr lang="en-US" sz="2200" dirty="0" smtClean="0">
                <a:solidFill>
                  <a:schemeClr val="tx1"/>
                </a:solidFill>
                <a:latin typeface="+mj-lt"/>
              </a:rPr>
              <a:t>transect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line </a:t>
            </a:r>
            <a:r>
              <a:rPr lang="en-US" sz="2200" dirty="0" smtClean="0">
                <a:solidFill>
                  <a:schemeClr val="tx1"/>
                </a:solidFill>
                <a:latin typeface="+mj-lt"/>
              </a:rPr>
              <a:t>in three replications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200" b="1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b="1" u="sng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Runoff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and soil </a:t>
            </a:r>
            <a:r>
              <a:rPr lang="en-US" sz="2200" b="1" u="sng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loss: </a:t>
            </a:r>
          </a:p>
          <a:p>
            <a:pPr marL="515938" defTabSz="914354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2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measured from 18 plots   each with 4x2 m</a:t>
            </a:r>
            <a:r>
              <a:rPr lang="en-US" sz="2200" baseline="30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 </a:t>
            </a:r>
            <a:r>
              <a:rPr lang="en-US" sz="22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demarcated using </a:t>
            </a:r>
            <a:r>
              <a:rPr lang="en-US" sz="22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galvanized iron </a:t>
            </a:r>
            <a:r>
              <a:rPr lang="en-US" sz="22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sheet </a:t>
            </a:r>
          </a:p>
          <a:p>
            <a:pPr marL="50800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b="1" u="sng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50800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u="sng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Soil moisture and bulk density</a:t>
            </a:r>
          </a:p>
          <a:p>
            <a:pPr marL="515938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- Samples taken from each plot 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457200"/>
            <a:ext cx="7239000" cy="685800"/>
          </a:xfrm>
          <a:prstGeom prst="rect">
            <a:avLst/>
          </a:prstGeom>
        </p:spPr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B050"/>
                </a:solidFill>
              </a:rPr>
              <a:t>Data Collection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74EFB-CD2C-4EAD-92B2-B1E8041BCE58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447800"/>
            <a:ext cx="472439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4648200"/>
            <a:ext cx="4724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12144-7D35-41ED-966B-42299F81046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52400" y="1828800"/>
            <a:ext cx="4419600" cy="48768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Stocking density, stocking rate and carrying capacity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noProof="0" dirty="0" smtClean="0">
                <a:latin typeface="Times New Roman" pitchFamily="18" charset="0"/>
                <a:cs typeface="Times New Roman" pitchFamily="18" charset="0"/>
              </a:rPr>
              <a:t>Dry matter yield per ha</a:t>
            </a: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Daily feed</a:t>
            </a:r>
            <a:r>
              <a:rPr kumimoji="0" lang="en-US" sz="24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intake of animals -using average animal weight method (Pratt and Rasmussen, 2001)</a:t>
            </a: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Grazing duration</a:t>
            </a: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Livestock number </a:t>
            </a: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Area of grazing land</a:t>
            </a: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6680" marR="0" lvl="0" indent="-1666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B050"/>
                </a:solidFill>
              </a:rPr>
              <a:t>Data Collection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4648200" y="1905000"/>
            <a:ext cx="4343400" cy="2209800"/>
          </a:xfrm>
          <a:prstGeom prst="wedgeRoundRectCallout">
            <a:avLst>
              <a:gd name="adj1" fmla="val -123683"/>
              <a:gd name="adj2" fmla="val -39963"/>
              <a:gd name="adj3" fmla="val 16667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6680" lvl="0" indent="-166680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u="sng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Stocking density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- is the actual number of livestock grazing on specific area of the pasture for specified period of time 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4267200" y="2971800"/>
            <a:ext cx="4495800" cy="2209800"/>
          </a:xfrm>
          <a:prstGeom prst="wedgeRoundRectCallout">
            <a:avLst>
              <a:gd name="adj1" fmla="val -68033"/>
              <a:gd name="adj2" fmla="val -91833"/>
              <a:gd name="adj3" fmla="val 16667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6680" lvl="0" indent="-166680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Stocking rate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is the number of livestock grazing on the entire of the pastureland for the entire grazing period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038600" y="3810000"/>
            <a:ext cx="4495800" cy="2209800"/>
          </a:xfrm>
          <a:prstGeom prst="wedgeRoundRectCallout">
            <a:avLst>
              <a:gd name="adj1" fmla="val -85221"/>
              <a:gd name="adj2" fmla="val -110483"/>
              <a:gd name="adj3" fmla="val 16667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6680" lvl="0" indent="-166680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Carrying capacity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is the maximum number of livestock that can be supported by a unit of grazing land for the entire grazing period without harm in the long term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5943600" cy="792163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Statistical analysis</a:t>
            </a:r>
            <a:b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447800"/>
            <a:ext cx="9144000" cy="4953000"/>
          </a:xfr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Parametric and non-parametric analysis were run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uing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a 3x2 factorial design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A2787E-9EE8-41F7-998C-FC3E6541646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66800" y="2895600"/>
            <a:ext cx="6324600" cy="32766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=µ+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+S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+(G*S)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+E</a:t>
            </a:r>
            <a:r>
              <a:rPr lang="en-US" sz="20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ijk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where;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=response variable;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µ=the overall mean,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aseline="30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type of GLM,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000" baseline="30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slope of grazing land, </a:t>
            </a:r>
          </a:p>
          <a:p>
            <a:pPr marL="965200" indent="-965200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(G*S)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=interaction between GLM and slope,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ijk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error term.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12144-7D35-41ED-966B-42299F81046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graphicFrame>
        <p:nvGraphicFramePr>
          <p:cNvPr id="5" name="Chart 4"/>
          <p:cNvGraphicFramePr/>
          <p:nvPr/>
        </p:nvGraphicFramePr>
        <p:xfrm>
          <a:off x="0" y="16764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ular Callout 5"/>
          <p:cNvSpPr/>
          <p:nvPr/>
        </p:nvSpPr>
        <p:spPr>
          <a:xfrm>
            <a:off x="1066800" y="1524000"/>
            <a:ext cx="1406380" cy="1295383"/>
          </a:xfrm>
          <a:prstGeom prst="wedgeRoundRectCallout">
            <a:avLst>
              <a:gd name="adj1" fmla="val -7942"/>
              <a:gd name="adj2" fmla="val 94894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tx1"/>
                </a:solidFill>
              </a:rPr>
              <a:t>46% of the herbage biomass is removed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2895600" y="1600200"/>
            <a:ext cx="3612282" cy="380975"/>
          </a:xfrm>
          <a:prstGeom prst="wedgeRoundRectCallout">
            <a:avLst>
              <a:gd name="adj1" fmla="val 28534"/>
              <a:gd name="adj2" fmla="val 170677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tx1"/>
                </a:solidFill>
              </a:rPr>
              <a:t>80% of the herbage biomass is removed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162800" cy="884238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2  RESULTS AND DISCUSSION</a:t>
            </a:r>
            <a:endParaRPr lang="en-US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934200" cy="609600"/>
          </a:xfrm>
        </p:spPr>
        <p:txBody>
          <a:bodyPr/>
          <a:lstStyle/>
          <a:p>
            <a:pPr algn="ctr"/>
            <a: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2  RESULTS AND DISCUSSION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198" y="1752600"/>
          <a:ext cx="8598796" cy="450069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405888"/>
                <a:gridCol w="1035343"/>
                <a:gridCol w="1035343"/>
                <a:gridCol w="1035343"/>
                <a:gridCol w="1035343"/>
                <a:gridCol w="1035343"/>
                <a:gridCol w="1035343"/>
                <a:gridCol w="980850"/>
              </a:tblGrid>
              <a:tr h="94962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Measured parameter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Restricted communal GLM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Private holding GLM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Freely open communal GLM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SEM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</a:tr>
              <a:tr h="9496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286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HBY (t DM/ha)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3.9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ab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2.8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30000" dirty="0" err="1">
                          <a:latin typeface="Times New Roman" pitchFamily="18" charset="0"/>
                          <a:cs typeface="Times New Roman" pitchFamily="18" charset="0"/>
                        </a:rPr>
                        <a:t>bc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3000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2.8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30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bc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3000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</a:tr>
              <a:tr h="132127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GCw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(%)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85.0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76.4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baseline="300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87.6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78.3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44.3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b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42.7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 b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noFill/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F6765-70EB-4961-9D13-BA18CF86E68C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" y="6015038"/>
            <a:ext cx="7924800" cy="8429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HBY 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aboveground herbaceous biomass yield; </a:t>
            </a:r>
            <a:r>
              <a:rPr lang="en-US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GCw</a:t>
            </a:r>
            <a:r>
              <a:rPr lang="en-US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ground cover after end of wet season; </a:t>
            </a:r>
            <a:r>
              <a:rPr lang="en-US" sz="1400" b="1" dirty="0">
                <a:solidFill>
                  <a:schemeClr val="tx1"/>
                </a:solidFill>
              </a:rPr>
              <a:t>SEM</a:t>
            </a:r>
            <a:r>
              <a:rPr lang="en-US" sz="1400" dirty="0">
                <a:solidFill>
                  <a:schemeClr val="tx1"/>
                </a:solidFill>
              </a:rPr>
              <a:t> – standard error of mean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676400" y="3733800"/>
            <a:ext cx="2895600" cy="1066800"/>
            <a:chOff x="3362457" y="3581400"/>
            <a:chExt cx="2352165" cy="1066800"/>
          </a:xfrm>
        </p:grpSpPr>
        <p:sp>
          <p:nvSpPr>
            <p:cNvPr id="8" name="Oval 7"/>
            <p:cNvSpPr/>
            <p:nvPr/>
          </p:nvSpPr>
          <p:spPr>
            <a:xfrm>
              <a:off x="4952787" y="3886200"/>
              <a:ext cx="761835" cy="76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362457" y="3810000"/>
              <a:ext cx="761834" cy="838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3733851" y="3581400"/>
              <a:ext cx="152366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endCxn id="8" idx="0"/>
            </p:cNvCxnSpPr>
            <p:nvPr/>
          </p:nvCxnSpPr>
          <p:spPr>
            <a:xfrm>
              <a:off x="5257520" y="3581400"/>
              <a:ext cx="76183" cy="3048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endCxn id="9" idx="0"/>
            </p:cNvCxnSpPr>
            <p:nvPr/>
          </p:nvCxnSpPr>
          <p:spPr>
            <a:xfrm>
              <a:off x="3743374" y="3581400"/>
              <a:ext cx="0" cy="2286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1905000" y="5105400"/>
            <a:ext cx="3733800" cy="863600"/>
            <a:chOff x="3352800" y="4927600"/>
            <a:chExt cx="3178175" cy="863600"/>
          </a:xfrm>
        </p:grpSpPr>
        <p:sp>
          <p:nvSpPr>
            <p:cNvPr id="18" name="Rounded Rectangle 17"/>
            <p:cNvSpPr/>
            <p:nvPr/>
          </p:nvSpPr>
          <p:spPr bwMode="auto">
            <a:xfrm>
              <a:off x="3352800" y="5105400"/>
              <a:ext cx="1470025" cy="68580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4953000" y="5105400"/>
              <a:ext cx="1577975" cy="68580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 bwMode="auto">
            <a:xfrm flipV="1">
              <a:off x="4038600" y="4927600"/>
              <a:ext cx="1905000" cy="2540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 flipH="1">
              <a:off x="5867400" y="4927600"/>
              <a:ext cx="76200" cy="15240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endCxn id="18" idx="0"/>
            </p:cNvCxnSpPr>
            <p:nvPr/>
          </p:nvCxnSpPr>
          <p:spPr bwMode="auto">
            <a:xfrm>
              <a:off x="4060825" y="4953000"/>
              <a:ext cx="26988" cy="15240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 37"/>
          <p:cNvSpPr/>
          <p:nvPr/>
        </p:nvSpPr>
        <p:spPr>
          <a:xfrm>
            <a:off x="457200" y="1371600"/>
            <a:ext cx="8382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Table </a:t>
            </a:r>
            <a:r>
              <a:rPr lang="en-US" sz="2000" b="1" dirty="0" smtClean="0">
                <a:solidFill>
                  <a:schemeClr val="tx1"/>
                </a:solidFill>
              </a:rPr>
              <a:t>5. </a:t>
            </a:r>
            <a:r>
              <a:rPr lang="en-US" sz="2000" b="1" dirty="0">
                <a:solidFill>
                  <a:schemeClr val="tx1"/>
                </a:solidFill>
              </a:rPr>
              <a:t>Vegetation  attributes across different types of GLM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74913" y="1828800"/>
          <a:ext cx="6553200" cy="448968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990600"/>
                <a:gridCol w="722520"/>
                <a:gridCol w="856560"/>
                <a:gridCol w="856560"/>
                <a:gridCol w="856560"/>
                <a:gridCol w="856560"/>
                <a:gridCol w="856560"/>
                <a:gridCol w="557280"/>
              </a:tblGrid>
              <a:tr h="96468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Measured parameter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Restricted communal GLM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Private holding GLM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Freely open communal GLM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SEM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</a:tr>
              <a:tr h="9646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197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RO </a:t>
                      </a:r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(mm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172.3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167.3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343.5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255.9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284.2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491.3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27.0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</a:tr>
              <a:tr h="109386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SL </a:t>
                      </a:r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(t/ha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6.1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14.0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6.4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10.9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24.5</a:t>
                      </a:r>
                      <a:r>
                        <a:rPr lang="en-US" sz="14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31.7</a:t>
                      </a:r>
                      <a:r>
                        <a:rPr lang="en-US" sz="1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960" marR="57960" marT="0" marB="0"/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524000"/>
            <a:ext cx="2209800" cy="4724400"/>
          </a:xfrm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marL="50797" indent="-50797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Runoff and Soil Loss</a:t>
            </a:r>
          </a:p>
          <a:p>
            <a:pPr marL="50797" indent="-50797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0797" indent="-50797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Restricted communal GLM</a:t>
            </a:r>
          </a:p>
          <a:p>
            <a:pPr marL="115882" indent="-11588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5882" indent="-11588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Reduce surface runoff by more than 40% </a:t>
            </a:r>
          </a:p>
          <a:p>
            <a:pPr marL="115882" indent="-11588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5882" indent="-11588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Curb the rate of soil erosion by more than  50% 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6748BC-2F29-4C7C-9BA0-DE04F1881E17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09800" y="6248400"/>
            <a:ext cx="6553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 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cumulative surface runoff per year; </a:t>
            </a: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SL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annual soil loss; </a:t>
            </a:r>
            <a:r>
              <a:rPr lang="en-US" sz="1400" b="1" dirty="0">
                <a:solidFill>
                  <a:schemeClr val="tx1"/>
                </a:solidFill>
              </a:rPr>
              <a:t>SEM</a:t>
            </a:r>
            <a:r>
              <a:rPr lang="en-US" sz="1400" dirty="0">
                <a:solidFill>
                  <a:schemeClr val="tx1"/>
                </a:solidFill>
              </a:rPr>
              <a:t> – standard error of mean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09600" y="609600"/>
            <a:ext cx="6934200" cy="609600"/>
          </a:xfrm>
          <a:prstGeom prst="rect">
            <a:avLst/>
          </a:prstGeom>
        </p:spPr>
        <p:txBody>
          <a:bodyPr anchor="b"/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200" b="1" i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2  RESULTS AND DISCUSSION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14600" y="1371600"/>
            <a:ext cx="64008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Table </a:t>
            </a:r>
            <a:r>
              <a:rPr lang="en-US" b="1" dirty="0" smtClean="0">
                <a:solidFill>
                  <a:schemeClr val="tx1"/>
                </a:solidFill>
              </a:rPr>
              <a:t>6. </a:t>
            </a:r>
            <a:r>
              <a:rPr lang="en-US" b="1" dirty="0">
                <a:solidFill>
                  <a:schemeClr val="tx1"/>
                </a:solidFill>
              </a:rPr>
              <a:t>Runoff and soil loss as affected by different types of GLM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62000" y="4267200"/>
            <a:ext cx="7162800" cy="1905000"/>
            <a:chOff x="762000" y="4267200"/>
            <a:chExt cx="7162800" cy="1905000"/>
          </a:xfrm>
        </p:grpSpPr>
        <p:grpSp>
          <p:nvGrpSpPr>
            <p:cNvPr id="26" name="Group 25"/>
            <p:cNvGrpSpPr/>
            <p:nvPr/>
          </p:nvGrpSpPr>
          <p:grpSpPr>
            <a:xfrm>
              <a:off x="762000" y="4267200"/>
              <a:ext cx="7162800" cy="685800"/>
              <a:chOff x="762000" y="4267200"/>
              <a:chExt cx="7162800" cy="685800"/>
            </a:xfrm>
          </p:grpSpPr>
          <p:sp>
            <p:nvSpPr>
              <p:cNvPr id="12" name="Curved Up Arrow 11"/>
              <p:cNvSpPr/>
              <p:nvPr/>
            </p:nvSpPr>
            <p:spPr bwMode="auto">
              <a:xfrm flipH="1">
                <a:off x="4495800" y="4572000"/>
                <a:ext cx="3429000" cy="381000"/>
              </a:xfrm>
              <a:prstGeom prst="curvedUpArrow">
                <a:avLst>
                  <a:gd name="adj1" fmla="val 0"/>
                  <a:gd name="adj2" fmla="val 44454"/>
                  <a:gd name="adj3" fmla="val 24448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 bwMode="auto">
              <a:xfrm flipH="1" flipV="1">
                <a:off x="1371600" y="4495800"/>
                <a:ext cx="3505200" cy="30480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Oval 18"/>
              <p:cNvSpPr/>
              <p:nvPr/>
            </p:nvSpPr>
            <p:spPr bwMode="auto">
              <a:xfrm>
                <a:off x="762000" y="4267200"/>
                <a:ext cx="609600" cy="5334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473558" y="5638800"/>
              <a:ext cx="6375042" cy="533400"/>
              <a:chOff x="1473558" y="5638800"/>
              <a:chExt cx="6375042" cy="533400"/>
            </a:xfrm>
          </p:grpSpPr>
          <p:sp>
            <p:nvSpPr>
              <p:cNvPr id="11" name="Curved Up Arrow 10"/>
              <p:cNvSpPr/>
              <p:nvPr/>
            </p:nvSpPr>
            <p:spPr bwMode="auto">
              <a:xfrm flipH="1">
                <a:off x="4495800" y="5791200"/>
                <a:ext cx="3352800" cy="304800"/>
              </a:xfrm>
              <a:prstGeom prst="curvedUpArrow">
                <a:avLst>
                  <a:gd name="adj1" fmla="val 25000"/>
                  <a:gd name="adj2" fmla="val 50000"/>
                  <a:gd name="adj3" fmla="val 25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" name="Straight Arrow Connector 15"/>
              <p:cNvCxnSpPr/>
              <p:nvPr/>
            </p:nvCxnSpPr>
            <p:spPr bwMode="auto">
              <a:xfrm flipH="1" flipV="1">
                <a:off x="1981202" y="5892084"/>
                <a:ext cx="2895598" cy="7620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val 22"/>
              <p:cNvSpPr/>
              <p:nvPr/>
            </p:nvSpPr>
            <p:spPr bwMode="auto">
              <a:xfrm>
                <a:off x="1473558" y="5638800"/>
                <a:ext cx="533400" cy="5334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sp>
        <p:nvSpPr>
          <p:cNvPr id="20" name="Rectangle 19"/>
          <p:cNvSpPr/>
          <p:nvPr/>
        </p:nvSpPr>
        <p:spPr>
          <a:xfrm>
            <a:off x="7620000" y="4203878"/>
            <a:ext cx="762000" cy="18159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533400" y="1589469"/>
            <a:ext cx="5562600" cy="381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Table7. Bulk density and soil moisture</a:t>
            </a:r>
            <a:endParaRPr lang="en-US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/>
        </p:nvGraphicFramePr>
        <p:xfrm>
          <a:off x="304800" y="2133600"/>
          <a:ext cx="8687877" cy="393514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420452"/>
                <a:gridCol w="1046069"/>
                <a:gridCol w="1046069"/>
                <a:gridCol w="1046069"/>
                <a:gridCol w="1046069"/>
                <a:gridCol w="1046069"/>
                <a:gridCol w="1046069"/>
                <a:gridCol w="991011"/>
              </a:tblGrid>
              <a:tr h="99382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Measured parameter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Restricted communal GLM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Private holding GLM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Freely open communal GLM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SEM</a:t>
                      </a:r>
                      <a:r>
                        <a:rPr lang="en-US" sz="1600" b="1" baseline="30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</a:tr>
              <a:tr h="990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&lt;10% slope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15-25% slope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37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 pitchFamily="18" charset="0"/>
                          <a:cs typeface="Times New Roman" pitchFamily="18" charset="0"/>
                        </a:rPr>
                        <a:t>SM (%)</a:t>
                      </a:r>
                      <a:r>
                        <a:rPr lang="en-US" sz="1600" baseline="300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60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34.5</a:t>
                      </a:r>
                      <a:r>
                        <a:rPr lang="en-US" sz="1600" b="1" baseline="300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 pitchFamily="18" charset="0"/>
                          <a:cs typeface="Times New Roman" pitchFamily="18" charset="0"/>
                        </a:rPr>
                        <a:t>24.3</a:t>
                      </a:r>
                      <a:r>
                        <a:rPr lang="en-US" sz="1600" baseline="30000">
                          <a:latin typeface="Times New Roman" pitchFamily="18" charset="0"/>
                          <a:cs typeface="Times New Roman" pitchFamily="18" charset="0"/>
                        </a:rPr>
                        <a:t>cd</a:t>
                      </a:r>
                      <a:endParaRPr lang="en-US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29.4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26.3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bc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26.8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bc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22.6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en-US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</a:tr>
              <a:tr h="8337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BD (g/cm</a:t>
                      </a:r>
                      <a:r>
                        <a:rPr lang="en-US" sz="1600" baseline="30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6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0.82</a:t>
                      </a:r>
                      <a:r>
                        <a:rPr lang="en-US" sz="1600" baseline="30000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1.02</a:t>
                      </a:r>
                      <a:r>
                        <a:rPr lang="en-US" sz="1600" baseline="30000" dirty="0">
                          <a:latin typeface="Times New Roman" pitchFamily="18" charset="0"/>
                          <a:cs typeface="Times New Roman" pitchFamily="18" charset="0"/>
                        </a:rPr>
                        <a:t>ab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0.87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bc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0.94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abc</a:t>
                      </a:r>
                      <a:endParaRPr lang="en-US" sz="1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1.06</a:t>
                      </a:r>
                      <a:r>
                        <a:rPr lang="en-US" sz="16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1.08</a:t>
                      </a:r>
                      <a:r>
                        <a:rPr lang="en-US" sz="16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09" marR="58309" marT="0" marB="0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609600" y="609600"/>
            <a:ext cx="6934200" cy="609600"/>
          </a:xfrm>
          <a:prstGeom prst="rect">
            <a:avLst/>
          </a:prstGeom>
        </p:spPr>
        <p:txBody>
          <a:bodyPr anchor="b"/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200" b="1" i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2  RESULTS AND DISCUSSION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714A84-6674-4594-80B2-5EC505A9EA30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676400" y="4114800"/>
            <a:ext cx="838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92084" y="4978758"/>
            <a:ext cx="16764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4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403860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Determinant Factors to Good Pasture Condition of Restricted Communal Grazing 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543800" cy="94615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B050"/>
                </a:solidFill>
              </a:rPr>
              <a:t>The Ethiopian Highlands</a:t>
            </a:r>
          </a:p>
        </p:txBody>
      </p:sp>
      <p:sp>
        <p:nvSpPr>
          <p:cNvPr id="11267" name="Text Placeholder 11"/>
          <p:cNvSpPr>
            <a:spLocks noGrp="1"/>
          </p:cNvSpPr>
          <p:nvPr>
            <p:ph type="body" sz="half" idx="2"/>
          </p:nvPr>
        </p:nvSpPr>
        <p:spPr>
          <a:xfrm>
            <a:off x="0" y="1371600"/>
            <a:ext cx="4343400" cy="5181600"/>
          </a:xfrm>
        </p:spPr>
        <p:txBody>
          <a:bodyPr/>
          <a:lstStyle/>
          <a:p>
            <a:pPr lvl="1">
              <a:buFont typeface="Arial" charset="0"/>
              <a:buChar char="•"/>
            </a:pPr>
            <a:endParaRPr lang="en-US" sz="26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A17C58-43FF-4B5C-A489-65DE1E8391E8}" type="slidenum">
              <a:rPr lang="en-US"/>
              <a:pPr>
                <a:defRPr/>
              </a:pPr>
              <a:t>3</a:t>
            </a:fld>
            <a:endParaRPr lang="en-US"/>
          </a:p>
        </p:txBody>
      </p:sp>
      <p:pic>
        <p:nvPicPr>
          <p:cNvPr id="11269" name="Picture 6" descr="http://maps.googleapis.com/maps/api/js/StaticMapService.GetMapImage?1m2&amp;1i4705&amp;2i3661&amp;2e2&amp;3u5&amp;4m2&amp;1u640&amp;2u481&amp;5m3&amp;1e4&amp;2b1&amp;5sen-US&amp;token=41342"/>
          <p:cNvPicPr>
            <a:picLocks noChangeAspect="1" noChangeArrowheads="1"/>
          </p:cNvPicPr>
          <p:nvPr/>
        </p:nvPicPr>
        <p:blipFill>
          <a:blip r:embed="rId3" cstate="print"/>
          <a:srcRect l="7500" t="9979" r="22501" b="9979"/>
          <a:stretch>
            <a:fillRect/>
          </a:stretch>
        </p:blipFill>
        <p:spPr bwMode="auto">
          <a:xfrm>
            <a:off x="4267200" y="1524000"/>
            <a:ext cx="4876800" cy="5105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11" name="Diagram 10"/>
          <p:cNvGraphicFramePr/>
          <p:nvPr/>
        </p:nvGraphicFramePr>
        <p:xfrm>
          <a:off x="304800" y="1524000"/>
          <a:ext cx="37338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3782094" y="2430891"/>
            <a:ext cx="3557588" cy="2819400"/>
            <a:chOff x="3962400" y="2057400"/>
            <a:chExt cx="3557588" cy="2819400"/>
          </a:xfrm>
        </p:grpSpPr>
        <p:grpSp>
          <p:nvGrpSpPr>
            <p:cNvPr id="11273" name="Group 14"/>
            <p:cNvGrpSpPr>
              <a:grpSpLocks/>
            </p:cNvGrpSpPr>
            <p:nvPr/>
          </p:nvGrpSpPr>
          <p:grpSpPr bwMode="auto">
            <a:xfrm>
              <a:off x="6273650" y="2057400"/>
              <a:ext cx="1246338" cy="2819400"/>
              <a:chOff x="6370359" y="2008347"/>
              <a:chExt cx="1225317" cy="2822140"/>
            </a:xfrm>
          </p:grpSpPr>
          <p:sp>
            <p:nvSpPr>
              <p:cNvPr id="8" name="Oval 7"/>
              <p:cNvSpPr/>
              <p:nvPr/>
            </p:nvSpPr>
            <p:spPr>
              <a:xfrm rot="1173967">
                <a:off x="6370266" y="2008347"/>
                <a:ext cx="747627" cy="2531673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 rot="2338969">
                <a:off x="7043289" y="3192439"/>
                <a:ext cx="552387" cy="1638048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962400" y="2209800"/>
              <a:ext cx="3194314" cy="1951843"/>
              <a:chOff x="3962400" y="2209800"/>
              <a:chExt cx="3194314" cy="1951843"/>
            </a:xfrm>
          </p:grpSpPr>
          <p:cxnSp>
            <p:nvCxnSpPr>
              <p:cNvPr id="9" name="Straight Arrow Connector 8"/>
              <p:cNvCxnSpPr/>
              <p:nvPr/>
            </p:nvCxnSpPr>
            <p:spPr bwMode="auto">
              <a:xfrm>
                <a:off x="5916740" y="2943815"/>
                <a:ext cx="852482" cy="76114"/>
              </a:xfrm>
              <a:prstGeom prst="straightConnector1">
                <a:avLst/>
              </a:prstGeom>
              <a:ln w="127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 bwMode="auto">
              <a:xfrm>
                <a:off x="5916740" y="3172158"/>
                <a:ext cx="1239974" cy="989485"/>
              </a:xfrm>
              <a:prstGeom prst="straightConnector1">
                <a:avLst/>
              </a:prstGeom>
              <a:ln cap="rnd" cmpd="sng">
                <a:solidFill>
                  <a:srgbClr val="7030A0"/>
                </a:solidFill>
                <a:tailEnd type="arrow"/>
              </a:ln>
              <a:effectLst>
                <a:outerShdw blurRad="50800" dist="50800" dir="5400000" sx="18000" sy="18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 bwMode="auto">
              <a:xfrm>
                <a:off x="5916740" y="2943815"/>
                <a:ext cx="0" cy="228343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auto">
              <a:xfrm>
                <a:off x="3962400" y="2209800"/>
                <a:ext cx="1954340" cy="848186"/>
              </a:xfrm>
              <a:prstGeom prst="line">
                <a:avLst/>
              </a:prstGeom>
              <a:ln cap="rnd" cmpd="sng">
                <a:solidFill>
                  <a:srgbClr val="7030A0"/>
                </a:solidFill>
                <a:head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7354888" cy="6096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3.1 Study area and design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326" y="1627032"/>
            <a:ext cx="3125274" cy="5230968"/>
          </a:xfrm>
          <a:blipFill>
            <a:blip r:embed="rId3" cstate="print"/>
            <a:tile tx="0" ty="0" sx="100000" sy="100000" flip="none" algn="tl"/>
          </a:blipFill>
          <a:ln cmpd="dbl">
            <a:prstDash val="lgDashDotDot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marL="515912" indent="-515912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cross-sectional study was carried out in barley/potato based farming system</a:t>
            </a: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42 villages were randomly selected</a:t>
            </a: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140 smallholder farmers were selected using multistage sampling technique</a:t>
            </a: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i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12B5DE-5252-4973-8A9F-FE58E7E5039C}" type="slidenum">
              <a:rPr lang="en-US"/>
              <a:pPr>
                <a:defRPr/>
              </a:pPr>
              <a:t>30</a:t>
            </a:fld>
            <a:endParaRPr lang="en-US"/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524000"/>
            <a:ext cx="5791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524000"/>
            <a:ext cx="8839200" cy="5334000"/>
          </a:xfrm>
          <a:blipFill>
            <a:blip r:embed="rId3" cstate="print"/>
            <a:tile tx="0" ty="0" sx="100000" sy="100000" flip="none" algn="tl"/>
          </a:blipFill>
          <a:ln cmpd="dbl">
            <a:prstDash val="lgDashDotDot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marL="463550" indent="-2968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Explanatory variables  to pasture condition</a:t>
            </a:r>
          </a:p>
          <a:p>
            <a:pPr marL="463550" indent="-2968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7 variables were used to explain the dependent variable</a:t>
            </a:r>
          </a:p>
          <a:p>
            <a:pPr marL="682625" indent="-284163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29235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27313" indent="-3349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Area of communal grazing land</a:t>
            </a:r>
          </a:p>
          <a:p>
            <a:pPr marL="2627313" indent="-3349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Area of restricted grazing land </a:t>
            </a:r>
          </a:p>
          <a:p>
            <a:pPr marL="2627313" indent="-3349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Area of cropland at household level</a:t>
            </a:r>
          </a:p>
          <a:p>
            <a:pPr marL="2576513" indent="-2841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Oxen number in a village</a:t>
            </a:r>
          </a:p>
          <a:p>
            <a:pPr marL="2627313" indent="-3349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Livestock density in a village </a:t>
            </a:r>
          </a:p>
          <a:p>
            <a:pPr marL="2627313" indent="-3349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Pasture resting period </a:t>
            </a:r>
          </a:p>
          <a:p>
            <a:pPr marL="2576513" indent="-2841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Soil fertility </a:t>
            </a:r>
          </a:p>
          <a:p>
            <a:pPr marL="229235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229235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29235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29235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  <a:p>
            <a:pPr marL="229235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81F06-68FA-4B64-9131-0C333A0E07B0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609600"/>
            <a:ext cx="7354888" cy="609600"/>
          </a:xfrm>
          <a:prstGeom prst="rect">
            <a:avLst/>
          </a:prstGeom>
        </p:spPr>
        <p:txBody>
          <a:bodyPr anchor="b"/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3.1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676400" y="2895600"/>
            <a:ext cx="6400800" cy="3810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524000"/>
            <a:ext cx="4724400" cy="5181600"/>
          </a:xfrm>
          <a:blipFill>
            <a:blip r:embed="rId3" cstate="print"/>
            <a:tile tx="0" ty="0" sx="100000" sy="100000" flip="none" algn="tl"/>
          </a:blipFill>
          <a:ln cmpd="dbl">
            <a:prstDash val="lgDashDotDot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7663" indent="-347663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dirty="0" smtClean="0">
                <a:cs typeface="Times New Roman" pitchFamily="18" charset="0"/>
              </a:rPr>
              <a:t>Proxy indicators to pasture condition (PROGRAZE manual, 1996) </a:t>
            </a:r>
            <a:endParaRPr lang="en-GB" sz="28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520700" lvl="1" indent="-280988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520700" lvl="1" indent="-28098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cs typeface="Times New Roman" pitchFamily="18" charset="0"/>
              </a:rPr>
              <a:t>Herbage DM yield using a </a:t>
            </a:r>
            <a:r>
              <a:rPr lang="en-GB" sz="2400" dirty="0" err="1" smtClean="0">
                <a:cs typeface="Times New Roman" pitchFamily="18" charset="0"/>
              </a:rPr>
              <a:t>quadrat</a:t>
            </a:r>
            <a:r>
              <a:rPr lang="en-GB" sz="2400" dirty="0" smtClean="0">
                <a:cs typeface="Times New Roman" pitchFamily="18" charset="0"/>
              </a:rPr>
              <a:t>, </a:t>
            </a:r>
          </a:p>
          <a:p>
            <a:pPr marL="520700" lvl="1" indent="-28098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cs typeface="Times New Roman" pitchFamily="18" charset="0"/>
              </a:rPr>
              <a:t>Legume proportion, </a:t>
            </a:r>
          </a:p>
          <a:p>
            <a:pPr marL="520700" lvl="1" indent="-28098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cs typeface="Times New Roman" pitchFamily="18" charset="0"/>
              </a:rPr>
              <a:t>Digestibility (Tilley and Terry, 1963 )</a:t>
            </a:r>
          </a:p>
          <a:p>
            <a:pPr marL="520700" lvl="1" indent="-280988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>
                <a:cs typeface="Times New Roman" pitchFamily="18" charset="0"/>
              </a:rPr>
              <a:t>Carrying capacity/stocking rate</a:t>
            </a:r>
          </a:p>
          <a:p>
            <a:pPr marL="280988" indent="1588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2400" dirty="0" smtClean="0">
              <a:cs typeface="Times New Roman" pitchFamily="18" charset="0"/>
            </a:endParaRPr>
          </a:p>
          <a:p>
            <a:pPr marL="280988" indent="1588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82561" indent="-28256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B6F9D-881F-4ED4-8C0A-9C1A6968B263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57200" y="3505200"/>
            <a:ext cx="4343400" cy="2971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018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354888" cy="6096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3.1 Data collection</a:t>
            </a:r>
          </a:p>
        </p:txBody>
      </p:sp>
      <p:pic>
        <p:nvPicPr>
          <p:cNvPr id="430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9624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1" y="1524000"/>
            <a:ext cx="4191000" cy="243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6781800" cy="4373563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marL="347663" indent="-347663">
              <a:buFont typeface="Arial" pitchFamily="34" charset="0"/>
              <a:buChar char="•"/>
            </a:pPr>
            <a:endParaRPr lang="en-GB" sz="2800" dirty="0" smtClean="0">
              <a:cs typeface="Times New Roman" pitchFamily="18" charset="0"/>
            </a:endParaRPr>
          </a:p>
          <a:p>
            <a:pPr marL="347663" indent="-347663">
              <a:buFont typeface="Arial" pitchFamily="34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Binary dependent variable -logistic regression model 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cs typeface="Times New Roman" pitchFamily="18" charset="0"/>
            </a:endParaRPr>
          </a:p>
          <a:p>
            <a:pPr marL="347663" indent="-347663">
              <a:buFont typeface="Arial" pitchFamily="34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For DMY – Ordinary Least Squares (OLS)  method was used</a:t>
            </a:r>
          </a:p>
          <a:p>
            <a:endParaRPr lang="en-GB" sz="2400" dirty="0" smtClean="0">
              <a:cs typeface="Times New Roman" pitchFamily="18" charset="0"/>
            </a:endParaRPr>
          </a:p>
          <a:p>
            <a:endParaRPr lang="en-US" sz="2400" dirty="0" smtClean="0"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03B04-6F64-49D2-9434-004F7B7B3E1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5943600" cy="792163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3.2 Statistical analysis</a:t>
            </a:r>
            <a:endParaRPr lang="en-US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7239000" cy="6096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2  RESULTS AND DISCUSSION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86931" y="1752600"/>
          <a:ext cx="8915400" cy="4965750"/>
        </p:xfrm>
        <a:graphic>
          <a:graphicData uri="http://schemas.openxmlformats.org/drawingml/2006/table">
            <a:tbl>
              <a:tblPr/>
              <a:tblGrid>
                <a:gridCol w="2608706"/>
                <a:gridCol w="1114363"/>
                <a:gridCol w="158323"/>
                <a:gridCol w="1911206"/>
                <a:gridCol w="1620005"/>
                <a:gridCol w="1502797"/>
              </a:tblGrid>
              <a:tr h="30504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Explanatory variable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OLS</a:t>
                      </a:r>
                      <a:endParaRPr lang="en-US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Logit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35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31775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DM yield</a:t>
                      </a:r>
                      <a:endParaRPr lang="en-US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347663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355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Legume proportion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347663" marR="0" indent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digestibility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Ratio of carrying capacity to stocking rate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Area </a:t>
                      </a: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of </a:t>
                      </a: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communal grazing land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-0.01928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0.0661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0.6337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0.0660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Area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of </a:t>
                      </a:r>
                      <a:r>
                        <a:rPr lang="en-GB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restricted grazing land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0.02906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-0.00640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2.1685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2.0641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Area </a:t>
                      </a: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of cropland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-0.55043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-3.5360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-1.0045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-0.2110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Oxen number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0.00282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-0.00221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-0.0560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-0.0507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Livestock density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-0.00205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-0.0123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-0.00874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-0.00375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Pasture resting </a:t>
                      </a: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period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0.05221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-0.00640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0.0563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0.0245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Soil fertility 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0.38756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4.2194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11.8126</a:t>
                      </a:r>
                      <a:r>
                        <a:rPr lang="en-GB" sz="1400" b="1" baseline="30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en-US" sz="14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2.7193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Intercept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-6.29490</a:t>
                      </a:r>
                      <a:r>
                        <a:rPr lang="en-GB" sz="1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***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5.1111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-12.4499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-6.3015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8177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Log-likelihood functions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ad-R</a:t>
                      </a:r>
                      <a:r>
                        <a:rPr lang="en-GB" sz="1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= 0.74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-109.496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-103.944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-116.256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050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Model chi-square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23.8368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38.933</a:t>
                      </a:r>
                      <a:endParaRPr lang="en-US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37.1502</a:t>
                      </a:r>
                      <a:endParaRPr lang="en-US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61" marR="619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7647C1-91D9-42FD-90B5-3A2CDD55E144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400800"/>
            <a:ext cx="89154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just" defTabSz="914354" eaLnBrk="0" hangingPunct="0">
              <a:defRPr/>
            </a:pPr>
            <a:r>
              <a:rPr lang="en-GB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GB" sz="1400" b="1" baseline="30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en-GB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significant at 10% level; </a:t>
            </a:r>
            <a:r>
              <a:rPr lang="en-GB" sz="1400" b="1" baseline="30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**</a:t>
            </a:r>
            <a:r>
              <a:rPr lang="en-GB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significant at 5% level; </a:t>
            </a:r>
            <a:r>
              <a:rPr lang="en-GB" sz="1400" b="1" baseline="30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***</a:t>
            </a:r>
            <a:r>
              <a:rPr lang="en-GB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significant at 1% level</a:t>
            </a:r>
            <a:r>
              <a:rPr lang="en-GB" sz="1400" b="1" baseline="30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en-GB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99" name="Rectangle 2"/>
          <p:cNvSpPr>
            <a:spLocks noChangeArrowheads="1"/>
          </p:cNvSpPr>
          <p:nvPr/>
        </p:nvSpPr>
        <p:spPr bwMode="auto">
          <a:xfrm>
            <a:off x="228600" y="1371572"/>
            <a:ext cx="8915400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>
            <a:spAutoFit/>
          </a:bodyPr>
          <a:lstStyle/>
          <a:p>
            <a:pPr algn="just"/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Table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GB" sz="2000" dirty="0" err="1" smtClean="0">
                <a:latin typeface="Times New Roman" pitchFamily="18" charset="0"/>
                <a:cs typeface="Times New Roman" pitchFamily="18" charset="0"/>
              </a:rPr>
              <a:t>Logit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regression coefficients of variables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affecting pasture condition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3810000" y="1752600"/>
            <a:ext cx="76200" cy="464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705637" y="1752600"/>
            <a:ext cx="0" cy="464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5126" y="1752600"/>
            <a:ext cx="0" cy="464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991600" y="1752600"/>
            <a:ext cx="0" cy="464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0" y="4876800"/>
            <a:ext cx="40386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0" y="3962400"/>
            <a:ext cx="5943600" cy="1650642"/>
            <a:chOff x="0" y="3962400"/>
            <a:chExt cx="5943600" cy="1650642"/>
          </a:xfrm>
        </p:grpSpPr>
        <p:sp>
          <p:nvSpPr>
            <p:cNvPr id="40" name="Rectangle 39"/>
            <p:cNvSpPr/>
            <p:nvPr/>
          </p:nvSpPr>
          <p:spPr>
            <a:xfrm>
              <a:off x="0" y="3962400"/>
              <a:ext cx="59436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0" y="5232042"/>
              <a:ext cx="59436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0" y="3657600"/>
            <a:ext cx="8991600" cy="2006958"/>
            <a:chOff x="0" y="3657600"/>
            <a:chExt cx="8991600" cy="2006958"/>
          </a:xfrm>
        </p:grpSpPr>
        <p:sp>
          <p:nvSpPr>
            <p:cNvPr id="47" name="Rectangle 46"/>
            <p:cNvSpPr/>
            <p:nvPr/>
          </p:nvSpPr>
          <p:spPr>
            <a:xfrm>
              <a:off x="0" y="3657600"/>
              <a:ext cx="89916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0" y="4343400"/>
              <a:ext cx="89916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9368" y="5283558"/>
              <a:ext cx="75438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Oval 52"/>
          <p:cNvSpPr/>
          <p:nvPr/>
        </p:nvSpPr>
        <p:spPr>
          <a:xfrm>
            <a:off x="6324600" y="3581400"/>
            <a:ext cx="3048000" cy="11676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5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"/>
          <p:cNvSpPr>
            <a:spLocks noGrp="1"/>
          </p:cNvSpPr>
          <p:nvPr>
            <p:ph type="title"/>
          </p:nvPr>
        </p:nvSpPr>
        <p:spPr>
          <a:xfrm>
            <a:off x="609600" y="381000"/>
            <a:ext cx="6705600" cy="99695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CONCLUSIONS  AND  RECOMMENDATIONS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534400" cy="5257800"/>
          </a:xfr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CWP was higher than LWP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LWP varied across different farming systems and wealth status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Cattle had higher LWP  due to more values of the multiple functionalities and better feed utilization efficiency</a:t>
            </a:r>
          </a:p>
          <a:p>
            <a:pPr fontAlgn="auto">
              <a:spcAft>
                <a:spcPts val="0"/>
              </a:spcAft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Early off-take management scenario increased LWP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4B1178-C5D6-42D6-A06D-2D4D3FE56DAF}" type="slidenum">
              <a:rPr lang="en-US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651716"/>
            <a:ext cx="7391400" cy="4525963"/>
          </a:xfr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Livestock mortality – is one of the main causes to decrease LWP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Overstocking is the major problem that aggravates overgrazing  and eventually reduces LWP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2575" indent="-282575" fontAlgn="auto">
              <a:spcAft>
                <a:spcPts val="0"/>
              </a:spcAft>
              <a:defRPr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Management of communal grazing land can be improved using local institutions and policy supports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0CDA0-EF21-4B5A-9814-7CA1E71C7BAC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46086" name="Title 4"/>
          <p:cNvSpPr>
            <a:spLocks noGrp="1"/>
          </p:cNvSpPr>
          <p:nvPr>
            <p:ph type="title"/>
          </p:nvPr>
        </p:nvSpPr>
        <p:spPr>
          <a:xfrm>
            <a:off x="609600" y="381000"/>
            <a:ext cx="6934200" cy="99695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CONCLUSIONS  AND  RECOMMENDATIONS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8600"/>
            <a:ext cx="6781800" cy="533400"/>
          </a:xfrm>
          <a:prstGeom prst="rect">
            <a:avLst/>
          </a:prstGeom>
        </p:spPr>
        <p:txBody>
          <a:bodyPr lIns="91436" tIns="45718" rIns="91436" bIns="45718"/>
          <a:lstStyle/>
          <a:p>
            <a:pPr algn="ctr" defTabSz="914354" fontAlgn="auto">
              <a:spcAft>
                <a:spcPts val="0"/>
              </a:spcAft>
              <a:defRPr/>
            </a:pPr>
            <a:r>
              <a:rPr lang="en-US" sz="3200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200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FE397-5C7A-4AF6-8EDD-9F97BAE43035}" type="slidenum">
              <a:rPr lang="en-US"/>
              <a:pPr>
                <a:defRPr/>
              </a:pPr>
              <a:t>37</a:t>
            </a:fld>
            <a:endParaRPr lang="en-US"/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0" y="4267200"/>
            <a:ext cx="9144000" cy="15240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THANK YOU FOR YOUR ATTENTION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8CA254-830C-4A54-8ABA-E62A10E292F8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696200" cy="1371600"/>
          </a:xfrm>
          <a:solidFill>
            <a:schemeClr val="bg1"/>
          </a:solidFill>
        </p:spPr>
        <p:txBody>
          <a:bodyPr/>
          <a:lstStyle/>
          <a:p>
            <a:r>
              <a:rPr lang="en-US" sz="3200" b="1" smtClean="0">
                <a:solidFill>
                  <a:srgbClr val="00B050"/>
                </a:solidFill>
              </a:rPr>
              <a:t>Conceptual framework of livestock–water interactions to assess LWP (Peden et al. 2007)</a:t>
            </a:r>
          </a:p>
        </p:txBody>
      </p:sp>
      <p:pic>
        <p:nvPicPr>
          <p:cNvPr id="15363" name="Picture 3" descr="LWP framework - Nov 2005 - BW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47800"/>
            <a:ext cx="9144000" cy="4876800"/>
          </a:xfrm>
        </p:spPr>
      </p:pic>
      <p:sp>
        <p:nvSpPr>
          <p:cNvPr id="4" name="Rectangle 3"/>
          <p:cNvSpPr/>
          <p:nvPr/>
        </p:nvSpPr>
        <p:spPr>
          <a:xfrm>
            <a:off x="838200" y="6324600"/>
            <a:ext cx="5715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Fig. 4. LWP conceptual frame work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090B35-FF0E-4E8C-A183-FB32698C8F1B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8294" y="244701"/>
            <a:ext cx="7620000" cy="1143000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rgbClr val="00B050"/>
                </a:solidFill>
              </a:rPr>
              <a:t>Mixed Farming Systems in the Highlands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EE6F35-219B-4F10-87E0-44E35C893022}" type="slidenum">
              <a:rPr lang="en-US"/>
              <a:pPr>
                <a:defRPr/>
              </a:pPr>
              <a:t>4</a:t>
            </a:fld>
            <a:endParaRPr lang="en-US"/>
          </a:p>
        </p:txBody>
      </p:sp>
      <p:grpSp>
        <p:nvGrpSpPr>
          <p:cNvPr id="12292" name="Group 10"/>
          <p:cNvGrpSpPr>
            <a:grpSpLocks/>
          </p:cNvGrpSpPr>
          <p:nvPr/>
        </p:nvGrpSpPr>
        <p:grpSpPr bwMode="auto">
          <a:xfrm>
            <a:off x="90153" y="1524000"/>
            <a:ext cx="8915400" cy="5334000"/>
            <a:chOff x="0" y="1600200"/>
            <a:chExt cx="7315200" cy="4495800"/>
          </a:xfrm>
        </p:grpSpPr>
        <p:graphicFrame>
          <p:nvGraphicFramePr>
            <p:cNvPr id="7" name="Diagram 6"/>
            <p:cNvGraphicFramePr/>
            <p:nvPr/>
          </p:nvGraphicFramePr>
          <p:xfrm>
            <a:off x="0" y="1600200"/>
            <a:ext cx="7315200" cy="4495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" name="Flowchart: Connector 8"/>
            <p:cNvSpPr/>
            <p:nvPr/>
          </p:nvSpPr>
          <p:spPr>
            <a:xfrm>
              <a:off x="2411186" y="2667385"/>
              <a:ext cx="2492829" cy="2438063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5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</a:rPr>
                <a:t>Integrated  mixed crop-livestock farming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5410200" cy="762000"/>
          </a:xfrm>
        </p:spPr>
        <p:txBody>
          <a:bodyPr/>
          <a:lstStyle/>
          <a:p>
            <a:r>
              <a:rPr lang="en-US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Data Collection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676400"/>
            <a:ext cx="5119687" cy="998537"/>
          </a:xfrm>
          <a:blipFill dpi="0" rotWithShape="1">
            <a:blip r:embed="rId4" cstate="print"/>
            <a:srcRect/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Determination of LWP</a:t>
            </a:r>
          </a:p>
          <a:p>
            <a:pPr algn="ctr">
              <a:buFontTx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739A2-FDBC-42AD-9F07-845C0DC57355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1056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aphicFrame>
        <p:nvGraphicFramePr>
          <p:cNvPr id="1026" name="Object 1" descr="Blue tissue paper"/>
          <p:cNvGraphicFramePr>
            <a:graphicFrameLocks noChangeAspect="1"/>
          </p:cNvGraphicFramePr>
          <p:nvPr/>
        </p:nvGraphicFramePr>
        <p:xfrm>
          <a:off x="457200" y="3124200"/>
          <a:ext cx="8229600" cy="3276600"/>
        </p:xfrm>
        <a:graphic>
          <a:graphicData uri="http://schemas.openxmlformats.org/presentationml/2006/ole">
            <p:oleObj spid="_x0000_s154626" name="Equation" r:id="rId5" imgW="2514600" imgH="863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482600" y="6211888"/>
            <a:ext cx="8382000" cy="381000"/>
          </a:xfrm>
          <a:prstGeom prst="rect">
            <a:avLst/>
          </a:prstGeom>
        </p:spPr>
        <p:txBody>
          <a:bodyPr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latin typeface="Times New Roman" pitchFamily="18" charset="0"/>
                <a:ea typeface="+mj-ea"/>
                <a:cs typeface="Times New Roman" pitchFamily="18" charset="0"/>
              </a:rPr>
              <a:t>Fig.1</a:t>
            </a: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en-US" dirty="0">
                <a:latin typeface="Times New Roman" pitchFamily="18" charset="0"/>
                <a:ea typeface="+mj-ea"/>
                <a:cs typeface="Times New Roman" pitchFamily="18" charset="0"/>
              </a:rPr>
              <a:t>Quadratic relationship between  soil loss  and runoff  on  each  rainfall event.   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990600" y="1600200"/>
          <a:ext cx="7696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89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934200" cy="609600"/>
          </a:xfrm>
        </p:spPr>
        <p:txBody>
          <a:bodyPr/>
          <a:lstStyle/>
          <a:p>
            <a:pPr algn="ctr"/>
            <a: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2  RESULTS AND DISCUSSION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4E73-ED78-44D9-A1A8-78D231F42015}" type="slidenum">
              <a:rPr lang="en-US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28600" y="273050"/>
            <a:ext cx="7315200" cy="102235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B050"/>
                </a:solidFill>
              </a:rPr>
              <a:t/>
            </a:r>
            <a:br>
              <a:rPr lang="en-US" sz="3600" dirty="0" smtClean="0">
                <a:solidFill>
                  <a:srgbClr val="00B050"/>
                </a:solidFill>
              </a:rPr>
            </a:br>
            <a:r>
              <a:rPr lang="en-US" sz="3600" dirty="0" smtClean="0">
                <a:solidFill>
                  <a:srgbClr val="00B050"/>
                </a:solidFill>
              </a:rPr>
              <a:t/>
            </a:r>
            <a:br>
              <a:rPr lang="en-US" sz="3600" dirty="0" smtClean="0">
                <a:solidFill>
                  <a:srgbClr val="00B050"/>
                </a:solidFill>
              </a:rPr>
            </a:br>
            <a:r>
              <a:rPr lang="en-US" sz="3600" dirty="0" smtClean="0">
                <a:solidFill>
                  <a:srgbClr val="00B050"/>
                </a:solidFill>
              </a:rPr>
              <a:t/>
            </a:r>
            <a:br>
              <a:rPr lang="en-US" sz="3600" dirty="0" smtClean="0">
                <a:solidFill>
                  <a:srgbClr val="00B050"/>
                </a:solidFill>
              </a:rPr>
            </a:br>
            <a:r>
              <a:rPr lang="en-US" sz="3600" dirty="0" smtClean="0">
                <a:solidFill>
                  <a:srgbClr val="00B050"/>
                </a:solidFill>
              </a:rPr>
              <a:t> Multi-functions of livestock in mixed farming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152400" y="1524000"/>
            <a:ext cx="7315200" cy="43434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marL="515938" indent="-2333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Nutritious products for home consumption</a:t>
            </a:r>
          </a:p>
          <a:p>
            <a:pPr marL="515938" indent="-2333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Income source from livestock sales</a:t>
            </a:r>
          </a:p>
          <a:p>
            <a:pPr marL="515938" indent="-2333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Asset accruing functions</a:t>
            </a:r>
          </a:p>
          <a:p>
            <a:pPr marL="515938" indent="-2333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Renewable farm power source</a:t>
            </a:r>
          </a:p>
          <a:p>
            <a:pPr marL="515938" indent="-2333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Manure</a:t>
            </a:r>
          </a:p>
          <a:p>
            <a:endParaRPr lang="en-US" sz="2800" b="1" dirty="0" smtClean="0"/>
          </a:p>
          <a:p>
            <a:endParaRPr lang="en-US" sz="28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79D23-4813-45D4-8E7B-F697ADBE748B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676400" y="5042118"/>
            <a:ext cx="6477000" cy="181588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defTabSz="91435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u="sng" dirty="0" smtClean="0">
                <a:latin typeface="+mn-lt"/>
              </a:rPr>
              <a:t>At National level</a:t>
            </a:r>
          </a:p>
          <a:p>
            <a:pPr defTabSz="91435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+mn-lt"/>
              </a:rPr>
              <a:t>Livestock make 45% of the total agricultural GDP  (</a:t>
            </a:r>
            <a:r>
              <a:rPr lang="en-US" sz="2800" b="1" dirty="0" err="1" smtClean="0">
                <a:latin typeface="+mn-lt"/>
              </a:rPr>
              <a:t>Behnke</a:t>
            </a:r>
            <a:r>
              <a:rPr lang="en-US" sz="2800" b="1" dirty="0" smtClean="0">
                <a:latin typeface="+mn-lt"/>
              </a:rPr>
              <a:t> and </a:t>
            </a:r>
            <a:r>
              <a:rPr lang="en-US" sz="2800" b="1" dirty="0" err="1" smtClean="0">
                <a:latin typeface="+mn-lt"/>
              </a:rPr>
              <a:t>Metaferia</a:t>
            </a:r>
            <a:r>
              <a:rPr lang="en-US" sz="2800" b="1" dirty="0" smtClean="0">
                <a:latin typeface="+mn-lt"/>
              </a:rPr>
              <a:t>, 2011)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3152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Farm resource base of the mixed farming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sz="half" idx="1"/>
          </p:nvPr>
        </p:nvSpPr>
        <p:spPr>
          <a:xfrm>
            <a:off x="90153" y="1610931"/>
            <a:ext cx="4329448" cy="4485069"/>
          </a:xfrm>
          <a:blipFill dpi="0" rotWithShape="1">
            <a:blip r:embed="rId3" cstate="print"/>
            <a:srcRect/>
            <a:tile tx="0" ty="0" sx="100000" sy="100000" flip="none" algn="tl"/>
          </a:blipFill>
          <a:ln/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sz="2400" b="1" dirty="0" smtClean="0"/>
              <a:t>1. Land tenure system</a:t>
            </a:r>
          </a:p>
          <a:p>
            <a:pPr marL="63500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Land is under state ownership</a:t>
            </a:r>
          </a:p>
          <a:p>
            <a:pPr marL="63500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Farmers have use right</a:t>
            </a:r>
          </a:p>
          <a:p>
            <a:pPr marL="63500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Grazing is communal </a:t>
            </a:r>
          </a:p>
          <a:p>
            <a:pPr marL="50800" lvl="1" indent="-635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50800" lvl="1" indent="-6350" fontAlgn="auto">
              <a:spcAft>
                <a:spcPts val="0"/>
              </a:spcAft>
              <a:buNone/>
              <a:defRPr/>
            </a:pPr>
            <a:r>
              <a:rPr lang="en-US" sz="2400" b="1" dirty="0" smtClean="0"/>
              <a:t>Due to increasing  rural population</a:t>
            </a:r>
          </a:p>
          <a:p>
            <a:pPr marL="403225" lvl="1" indent="-174625" fontAlgn="auto">
              <a:spcAft>
                <a:spcPts val="0"/>
              </a:spcAft>
              <a:defRPr/>
            </a:pPr>
            <a:r>
              <a:rPr lang="en-US" sz="2400" dirty="0" smtClean="0"/>
              <a:t> Land scarcity is critical</a:t>
            </a:r>
          </a:p>
          <a:p>
            <a:pPr marL="403225" lvl="1" indent="-174625" fontAlgn="auto">
              <a:spcAft>
                <a:spcPts val="0"/>
              </a:spcAft>
              <a:defRPr/>
            </a:pPr>
            <a:r>
              <a:rPr lang="en-US" sz="2400" dirty="0" smtClean="0"/>
              <a:t> Pasture area is marginalized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E948F1-A557-4DCE-BED3-1FB091C4DF6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0" y="2057400"/>
            <a:ext cx="4481847" cy="39624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 Water scarcity</a:t>
            </a:r>
          </a:p>
          <a:p>
            <a:pPr marL="1141413" lvl="1" indent="-685800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-Rain fed farming practice</a:t>
            </a:r>
          </a:p>
          <a:p>
            <a:pPr marL="1141413" lvl="1" indent="-685800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- Highly seasonal</a:t>
            </a:r>
          </a:p>
          <a:p>
            <a:pPr marL="631825" lvl="1" indent="-176213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- Erratic rainfall</a:t>
            </a:r>
          </a:p>
          <a:p>
            <a:pPr marL="631825" lvl="1" indent="-176213" defTabSz="914400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smtClean="0">
                <a:latin typeface="+mn-lt"/>
              </a:rPr>
              <a:t>No water harvesting technology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0" y="2514600"/>
            <a:ext cx="4495800" cy="39624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 Feed scarcity</a:t>
            </a:r>
          </a:p>
          <a:p>
            <a:pPr marL="511175" lvl="1" indent="-176213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smtClean="0">
                <a:latin typeface="+mn-lt"/>
              </a:rPr>
              <a:t>Heavy reliance on crop residues</a:t>
            </a:r>
          </a:p>
          <a:p>
            <a:pPr marL="511175" lvl="1" indent="-176213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smtClean="0">
                <a:latin typeface="+mn-lt"/>
              </a:rPr>
              <a:t>Over-exploitation of communal grazing lands</a:t>
            </a:r>
          </a:p>
          <a:p>
            <a:pPr marL="511175" lvl="1" indent="-176213" defTabSz="914400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smtClean="0">
                <a:latin typeface="+mn-lt"/>
              </a:rPr>
              <a:t>Critical during cropping </a:t>
            </a:r>
          </a:p>
          <a:p>
            <a:pPr marL="566738" lvl="1" indent="-231775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 	period</a:t>
            </a:r>
          </a:p>
          <a:p>
            <a:pPr marL="566738" lvl="1" indent="-231775" defTabSz="9144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latin typeface="+mn-lt"/>
            </a:endParaRPr>
          </a:p>
          <a:p>
            <a:pPr marL="860425" lvl="1" indent="-404813" defTabSz="9144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latin typeface="+mn-lt"/>
            </a:endParaRPr>
          </a:p>
          <a:p>
            <a:pPr marL="1141413" lvl="1" indent="-685800" defTabSz="914400" fontAlgn="auto">
              <a:spcBef>
                <a:spcPct val="20000"/>
              </a:spcBef>
              <a:spcAft>
                <a:spcPts val="0"/>
              </a:spcAft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1524000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524000"/>
            <a:ext cx="274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72000" y="3595688"/>
            <a:ext cx="4559300" cy="2871787"/>
          </a:xfrm>
        </p:spPr>
      </p:pic>
      <p:pic>
        <p:nvPicPr>
          <p:cNvPr id="21506" name="Picture 2" descr="http://water.org/media/country-images/thumbs/ethiopia_hero.jpg.510x380_q85_crop-smart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1524000"/>
            <a:ext cx="5257800" cy="4953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1524000"/>
            <a:ext cx="533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3"/>
          <p:cNvGrpSpPr/>
          <p:nvPr/>
        </p:nvGrpSpPr>
        <p:grpSpPr>
          <a:xfrm>
            <a:off x="2971800" y="1371600"/>
            <a:ext cx="4648200" cy="1905000"/>
            <a:chOff x="2971800" y="1371600"/>
            <a:chExt cx="4648200" cy="1905000"/>
          </a:xfrm>
        </p:grpSpPr>
        <p:sp>
          <p:nvSpPr>
            <p:cNvPr id="12" name="Rounded Rectangular Callout 11"/>
            <p:cNvSpPr/>
            <p:nvPr/>
          </p:nvSpPr>
          <p:spPr>
            <a:xfrm>
              <a:off x="4572000" y="1371600"/>
              <a:ext cx="3048000" cy="1752600"/>
            </a:xfrm>
            <a:prstGeom prst="wedgeRoundRectCallout">
              <a:avLst>
                <a:gd name="adj1" fmla="val -63932"/>
                <a:gd name="adj2" fmla="val 11796"/>
                <a:gd name="adj3" fmla="val 16667"/>
              </a:avLst>
            </a:prstGeom>
            <a:blipFill>
              <a:blip r:embed="rId3" cstate="print"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</a:rPr>
                <a:t>A need to increase resource productivity  in a sustainable manner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" name="Right Brace 12"/>
            <p:cNvSpPr/>
            <p:nvPr/>
          </p:nvSpPr>
          <p:spPr>
            <a:xfrm>
              <a:off x="2971800" y="1676400"/>
              <a:ext cx="1143000" cy="1600200"/>
            </a:xfrm>
            <a:prstGeom prst="rightBrac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Oval Callout 17"/>
          <p:cNvSpPr/>
          <p:nvPr/>
        </p:nvSpPr>
        <p:spPr>
          <a:xfrm>
            <a:off x="4724400" y="4343400"/>
            <a:ext cx="3429000" cy="2133600"/>
          </a:xfrm>
          <a:prstGeom prst="wedgeEllipseCallout">
            <a:avLst>
              <a:gd name="adj1" fmla="val -13321"/>
              <a:gd name="adj2" fmla="val -108929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  present study focused  much on water  productivity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6629400" cy="914400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rgbClr val="00B050"/>
                </a:solidFill>
                <a:cs typeface="Times New Roman" pitchFamily="18" charset="0"/>
              </a:rPr>
              <a:t>Specific Objectives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1600200"/>
            <a:ext cx="7315200" cy="4419600"/>
          </a:xfr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 marL="457177" indent="-457177" fontAlgn="auto">
              <a:spcAft>
                <a:spcPts val="0"/>
              </a:spcAft>
              <a:buFont typeface="+mj-lt"/>
              <a:buAutoNum type="arabicParenR"/>
              <a:defRPr/>
            </a:pPr>
            <a:endParaRPr lang="en-GB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177" indent="-457177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defRPr/>
            </a:pPr>
            <a:r>
              <a:rPr lang="en-GB" sz="2200" b="1" dirty="0" smtClean="0">
                <a:latin typeface="Times New Roman" pitchFamily="18" charset="0"/>
                <a:cs typeface="Times New Roman" pitchFamily="18" charset="0"/>
              </a:rPr>
              <a:t>Refine the methodology for assessing LWP in the framework of Life Cycle Assessment </a:t>
            </a:r>
          </a:p>
          <a:p>
            <a:pPr marL="457177" indent="-457177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defRPr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177" indent="-457177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Assess LWP in the mixed farming systems of the Ethiopian highlands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1A2FA9-DE0F-4DCD-9A5E-AA4C2FC2E5A4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2209800"/>
            <a:ext cx="7467600" cy="46482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457177" indent="-457177" defTabSz="9144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arenR" startAt="3"/>
              <a:defRPr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marL="457177" indent="-457177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arenR" startAt="3"/>
              <a:defRPr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Explore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impact of collective management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on sustaining pasture ecosystem and land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degradation </a:t>
            </a:r>
          </a:p>
          <a:p>
            <a:pPr marL="457177" indent="-457177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arenR"/>
              <a:defRPr/>
            </a:pP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457177" indent="-457177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arenR" startAt="4"/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Identify the determinant factors influencing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good pasture condition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342883" indent="-342883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4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335280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Assessing LWP in mixed farming systems, Ethiopia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162800" cy="9144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1.1 MATERIALS AND METHODS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650627"/>
            <a:ext cx="3733800" cy="5086350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solidFill>
              <a:srgbClr val="00B050"/>
            </a:solidFill>
          </a:ln>
        </p:spPr>
        <p:txBody>
          <a:bodyPr/>
          <a:lstStyle/>
          <a:p>
            <a:pPr marL="228600" indent="-228600">
              <a:buNone/>
            </a:pPr>
            <a:r>
              <a:rPr lang="en-US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Study site</a:t>
            </a:r>
          </a:p>
          <a:p>
            <a:pPr marL="228600" indent="-22860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Gumara watershed was selected</a:t>
            </a:r>
          </a:p>
          <a:p>
            <a:pPr marL="228600" indent="-228600">
              <a:buNone/>
            </a:pPr>
            <a:r>
              <a:rPr lang="en-US" sz="24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Reasons</a:t>
            </a:r>
          </a:p>
          <a:p>
            <a:pPr marL="228600" indent="-22860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Part of a big project in the Nile basin</a:t>
            </a:r>
          </a:p>
          <a:p>
            <a:pPr marL="228600" indent="-22860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Represents different mixed farming systems</a:t>
            </a:r>
          </a:p>
          <a:p>
            <a:pPr marL="228600" indent="-22860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Availability of  hydrological information</a:t>
            </a:r>
          </a:p>
          <a:p>
            <a:pPr marL="228600" indent="-228600">
              <a:buNone/>
            </a:pP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Content Placeholder 5"/>
          <p:cNvPicPr>
            <a:picLocks noGr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10000" y="1582271"/>
            <a:ext cx="5334000" cy="51816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A711C-6F72-4D5A-A065-EBF28B123D1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590799" y="2447366"/>
            <a:ext cx="1828800" cy="457200"/>
          </a:xfrm>
          <a:prstGeom prst="rightArrow">
            <a:avLst>
              <a:gd name="adj1" fmla="val 45588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0" y="1676400"/>
            <a:ext cx="9144000" cy="5181600"/>
            <a:chOff x="0" y="1752600"/>
            <a:chExt cx="9144000" cy="5181600"/>
          </a:xfrm>
        </p:grpSpPr>
        <p:pic>
          <p:nvPicPr>
            <p:cNvPr id="7" name="Picture 5" descr="Untitled27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57600" y="1752600"/>
              <a:ext cx="5486400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0" y="1771650"/>
              <a:ext cx="3733800" cy="5086350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sz="3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Major features</a:t>
              </a: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Topography varies from rolling rugged mountains to vast flat lands </a:t>
              </a: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Altitude ranges between 1780-3740 m above sea level</a:t>
              </a: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Rainfall distribution is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uni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-modal  (1300-1500mm) in 3-4 months with low temperature</a:t>
              </a: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228600" marR="0" lvl="0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7693</TotalTime>
  <Words>2205</Words>
  <Application>Microsoft Office PowerPoint</Application>
  <PresentationFormat>On-screen Show (4:3)</PresentationFormat>
  <Paragraphs>745</Paragraphs>
  <Slides>41</Slides>
  <Notes>41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2_Custom Design</vt:lpstr>
      <vt:lpstr>1_Custom Design</vt:lpstr>
      <vt:lpstr>Custom Design</vt:lpstr>
      <vt:lpstr>Equation</vt:lpstr>
      <vt:lpstr>Livestock–Water Interactions: The Case of Gumara Watershed in the Upper Blue Nile Basin, Ethiopia</vt:lpstr>
      <vt:lpstr>Outline</vt:lpstr>
      <vt:lpstr>The Ethiopian Highlands</vt:lpstr>
      <vt:lpstr>Mixed Farming Systems in the Highlands</vt:lpstr>
      <vt:lpstr>    Multi-functions of livestock in mixed farming</vt:lpstr>
      <vt:lpstr>Farm resource base of the mixed farming</vt:lpstr>
      <vt:lpstr>Specific Objectives</vt:lpstr>
      <vt:lpstr>Assessing LWP in mixed farming systems, Ethiopia</vt:lpstr>
      <vt:lpstr>1.1 MATERIALS AND METHODS</vt:lpstr>
      <vt:lpstr>Study Design</vt:lpstr>
      <vt:lpstr>Study Design…</vt:lpstr>
      <vt:lpstr>Study Design…</vt:lpstr>
      <vt:lpstr>Determination of LWP</vt:lpstr>
      <vt:lpstr>Data Collection</vt:lpstr>
      <vt:lpstr> Statistical analysis </vt:lpstr>
      <vt:lpstr>1.2 RESULTS AND DISCUSSION</vt:lpstr>
      <vt:lpstr>1.2 RESULTS AND DISCUSSION</vt:lpstr>
      <vt:lpstr>1.2 RESULTS AND DISCUSSION</vt:lpstr>
      <vt:lpstr>1.2 RESULTS AND DISCUSSION</vt:lpstr>
      <vt:lpstr>Impact of Collective Management on Communal Grazing Lands</vt:lpstr>
      <vt:lpstr>Study Design</vt:lpstr>
      <vt:lpstr>Slide 22</vt:lpstr>
      <vt:lpstr>Data Collection</vt:lpstr>
      <vt:lpstr> Statistical analysis </vt:lpstr>
      <vt:lpstr>2. 2  RESULTS AND DISCUSSION</vt:lpstr>
      <vt:lpstr>  2. 2  RESULTS AND DISCUSSION</vt:lpstr>
      <vt:lpstr>Slide 27</vt:lpstr>
      <vt:lpstr>Table7. Bulk density and soil moisture</vt:lpstr>
      <vt:lpstr>Determinant Factors to Good Pasture Condition of Restricted Communal Grazing Land</vt:lpstr>
      <vt:lpstr>          3.1 Study area and design</vt:lpstr>
      <vt:lpstr>Slide 31</vt:lpstr>
      <vt:lpstr>           3.1 Data collection</vt:lpstr>
      <vt:lpstr>   3.2 Statistical analysis</vt:lpstr>
      <vt:lpstr> 3. 2  RESULTS AND DISCUSSION</vt:lpstr>
      <vt:lpstr> CONCLUSIONS  AND  RECOMMENDATIONS</vt:lpstr>
      <vt:lpstr> CONCLUSIONS  AND  RECOMMENDATIONS</vt:lpstr>
      <vt:lpstr>Slide 37</vt:lpstr>
      <vt:lpstr>Slide 38</vt:lpstr>
      <vt:lpstr>Conceptual framework of livestock–water interactions to assess LWP (Peden et al. 2007)</vt:lpstr>
      <vt:lpstr>Data Collection</vt:lpstr>
      <vt:lpstr>  2. 2  RESULTS AND DISCUSSION</vt:lpstr>
    </vt:vector>
  </TitlesOfParts>
  <Company>EIAR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Livestock – Water Interactions: The Case of Gumara Watershed in the Upper Blue Nile Basin, Ethiopia</dc:title>
  <dc:creator>Mengistu Alemayehu</dc:creator>
  <cp:lastModifiedBy>Mengistu Alemayehu</cp:lastModifiedBy>
  <cp:revision>623</cp:revision>
  <dcterms:created xsi:type="dcterms:W3CDTF">2012-11-05T11:56:24Z</dcterms:created>
  <dcterms:modified xsi:type="dcterms:W3CDTF">2013-04-13T10:03:40Z</dcterms:modified>
</cp:coreProperties>
</file>